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62" d="100"/>
          <a:sy n="62"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a:xfrm>
            <a:off x="5332412" y="5883275"/>
            <a:ext cx="4324044" cy="365125"/>
          </a:xfrm>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331710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FA4BDD50-7D26-414B-8039-7CA34F0B2E13}" type="datetimeFigureOut">
              <a:rPr lang="pt-BR" smtClean="0"/>
              <a:t>21/10/2017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28027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240193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3864849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4104087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252312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455902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27021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424753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951856" y="5867131"/>
            <a:ext cx="551167" cy="365125"/>
          </a:xfrm>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26657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FA4BDD50-7D26-414B-8039-7CA34F0B2E13}" type="datetimeFigureOut">
              <a:rPr lang="pt-BR" smtClean="0"/>
              <a:t>21/10/2017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353057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A4BDD50-7D26-414B-8039-7CA34F0B2E13}" type="datetimeFigureOut">
              <a:rPr lang="pt-BR" smtClean="0"/>
              <a:t>21/10/2017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82801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A4BDD50-7D26-414B-8039-7CA34F0B2E13}" type="datetimeFigureOut">
              <a:rPr lang="pt-BR" smtClean="0"/>
              <a:t>21/10/2017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282591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A4BDD50-7D26-414B-8039-7CA34F0B2E13}" type="datetimeFigureOut">
              <a:rPr lang="pt-BR" smtClean="0"/>
              <a:t>21/10/2017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6957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BDD50-7D26-414B-8039-7CA34F0B2E13}" type="datetimeFigureOut">
              <a:rPr lang="pt-BR" smtClean="0"/>
              <a:t>21/10/2017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64041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FA4BDD50-7D26-414B-8039-7CA34F0B2E13}" type="datetimeFigureOut">
              <a:rPr lang="pt-BR" smtClean="0"/>
              <a:t>21/10/2017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293213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FA4BDD50-7D26-414B-8039-7CA34F0B2E13}" type="datetimeFigureOut">
              <a:rPr lang="pt-BR" smtClean="0"/>
              <a:t>21/10/2017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91ED756-301F-4239-A269-CB6C72F22390}" type="slidenum">
              <a:rPr lang="pt-BR" smtClean="0"/>
              <a:t>‹nº›</a:t>
            </a:fld>
            <a:endParaRPr lang="pt-BR"/>
          </a:p>
        </p:txBody>
      </p:sp>
    </p:spTree>
    <p:extLst>
      <p:ext uri="{BB962C8B-B14F-4D97-AF65-F5344CB8AC3E}">
        <p14:creationId xmlns:p14="http://schemas.microsoft.com/office/powerpoint/2010/main" val="338818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4BDD50-7D26-414B-8039-7CA34F0B2E13}" type="datetimeFigureOut">
              <a:rPr lang="pt-BR" smtClean="0"/>
              <a:t>21/10/2017</a:t>
            </a:fld>
            <a:endParaRPr lang="pt-B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1ED756-301F-4239-A269-CB6C72F22390}" type="slidenum">
              <a:rPr lang="pt-BR" smtClean="0"/>
              <a:t>‹nº›</a:t>
            </a:fld>
            <a:endParaRPr lang="pt-BR"/>
          </a:p>
        </p:txBody>
      </p:sp>
    </p:spTree>
    <p:extLst>
      <p:ext uri="{BB962C8B-B14F-4D97-AF65-F5344CB8AC3E}">
        <p14:creationId xmlns:p14="http://schemas.microsoft.com/office/powerpoint/2010/main" val="333014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onu.org.br/decada-de-acao-pelo-transito-seguro-2011-2020-e-lancada-oficialmente-hoje-11-em-todo-o-mund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F1E4556-D564-4B81-B41A-681C6A8BE39C}"/>
              </a:ext>
            </a:extLst>
          </p:cNvPr>
          <p:cNvSpPr>
            <a:spLocks noGrp="1"/>
          </p:cNvSpPr>
          <p:nvPr>
            <p:ph type="ctrTitle"/>
          </p:nvPr>
        </p:nvSpPr>
        <p:spPr/>
        <p:txBody>
          <a:bodyPr>
            <a:normAutofit/>
          </a:bodyPr>
          <a:lstStyle/>
          <a:p>
            <a:r>
              <a:rPr lang="pt-BR" sz="15000" b="1" dirty="0"/>
              <a:t>VER</a:t>
            </a:r>
          </a:p>
        </p:txBody>
      </p:sp>
      <p:sp>
        <p:nvSpPr>
          <p:cNvPr id="3" name="Subtítulo 2">
            <a:extLst>
              <a:ext uri="{FF2B5EF4-FFF2-40B4-BE49-F238E27FC236}">
                <a16:creationId xmlns:a16="http://schemas.microsoft.com/office/drawing/2014/main" xmlns="" id="{40205FA6-2538-4083-B2C9-54E037A888B7}"/>
              </a:ext>
            </a:extLst>
          </p:cNvPr>
          <p:cNvSpPr>
            <a:spLocks noGrp="1"/>
          </p:cNvSpPr>
          <p:nvPr>
            <p:ph type="subTitle" idx="1"/>
          </p:nvPr>
        </p:nvSpPr>
        <p:spPr>
          <a:xfrm>
            <a:off x="4515377" y="3996266"/>
            <a:ext cx="7220903" cy="2147081"/>
          </a:xfrm>
        </p:spPr>
        <p:txBody>
          <a:bodyPr>
            <a:noAutofit/>
          </a:bodyPr>
          <a:lstStyle/>
          <a:p>
            <a:r>
              <a:rPr lang="pt-BR" sz="6000" b="1" dirty="0">
                <a:solidFill>
                  <a:schemeClr val="accent1">
                    <a:lumMod val="50000"/>
                  </a:schemeClr>
                </a:solidFill>
              </a:rPr>
              <a:t>MÚTIPLAS FORMAS DA VIOLÊNCIA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26" y="224571"/>
            <a:ext cx="4245855" cy="6081338"/>
          </a:xfrm>
          <a:prstGeom prst="rect">
            <a:avLst/>
          </a:prstGeom>
        </p:spPr>
      </p:pic>
    </p:spTree>
    <p:extLst>
      <p:ext uri="{BB962C8B-B14F-4D97-AF65-F5344CB8AC3E}">
        <p14:creationId xmlns:p14="http://schemas.microsoft.com/office/powerpoint/2010/main" val="107020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DD65F-3493-4D9D-A374-5511CEC43E67}"/>
              </a:ext>
            </a:extLst>
          </p:cNvPr>
          <p:cNvSpPr>
            <a:spLocks noGrp="1"/>
          </p:cNvSpPr>
          <p:nvPr>
            <p:ph type="title"/>
          </p:nvPr>
        </p:nvSpPr>
        <p:spPr/>
        <p:txBody>
          <a:bodyPr/>
          <a:lstStyle/>
          <a:p>
            <a:r>
              <a:rPr lang="pt-BR" dirty="0"/>
              <a:t>CULTURA</a:t>
            </a:r>
          </a:p>
        </p:txBody>
      </p:sp>
      <p:sp>
        <p:nvSpPr>
          <p:cNvPr id="3" name="Espaço Reservado para Conteúdo 2">
            <a:extLst>
              <a:ext uri="{FF2B5EF4-FFF2-40B4-BE49-F238E27FC236}">
                <a16:creationId xmlns:a16="http://schemas.microsoft.com/office/drawing/2014/main" xmlns="" id="{443CE232-1F3E-411A-8F1A-8F4C4797F943}"/>
              </a:ext>
            </a:extLst>
          </p:cNvPr>
          <p:cNvSpPr>
            <a:spLocks noGrp="1"/>
          </p:cNvSpPr>
          <p:nvPr>
            <p:ph idx="1"/>
          </p:nvPr>
        </p:nvSpPr>
        <p:spPr/>
        <p:txBody>
          <a:bodyPr/>
          <a:lstStyle/>
          <a:p>
            <a:r>
              <a:rPr lang="pt-BR" dirty="0"/>
              <a:t>Cultura: é o cultivo das experiências que são manifestadas na vida social</a:t>
            </a:r>
          </a:p>
          <a:p>
            <a:r>
              <a:rPr lang="pt-BR" dirty="0"/>
              <a:t>O jeito de ser de um povo.</a:t>
            </a:r>
          </a:p>
          <a:p>
            <a:r>
              <a:rPr lang="pt-BR" dirty="0"/>
              <a:t>Como é o jeito de ser do povo brasileiro. Que posturas esse povo adota diante de </a:t>
            </a:r>
            <a:r>
              <a:rPr lang="pt-BR" dirty="0" smtClean="0"/>
              <a:t>determinadas situações</a:t>
            </a:r>
            <a:r>
              <a:rPr lang="pt-BR" dirty="0"/>
              <a:t>?</a:t>
            </a:r>
          </a:p>
        </p:txBody>
      </p:sp>
    </p:spTree>
    <p:extLst>
      <p:ext uri="{BB962C8B-B14F-4D97-AF65-F5344CB8AC3E}">
        <p14:creationId xmlns:p14="http://schemas.microsoft.com/office/powerpoint/2010/main" val="3072984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044F942-4504-4453-87B8-C8339B529E8E}"/>
              </a:ext>
            </a:extLst>
          </p:cNvPr>
          <p:cNvSpPr>
            <a:spLocks noGrp="1"/>
          </p:cNvSpPr>
          <p:nvPr>
            <p:ph idx="1"/>
          </p:nvPr>
        </p:nvSpPr>
        <p:spPr>
          <a:xfrm>
            <a:off x="1484310" y="319596"/>
            <a:ext cx="10018713" cy="5646197"/>
          </a:xfrm>
        </p:spPr>
        <p:txBody>
          <a:bodyPr>
            <a:normAutofit/>
          </a:bodyPr>
          <a:lstStyle/>
          <a:p>
            <a:r>
              <a:rPr lang="pt-BR" sz="2800" b="1" dirty="0"/>
              <a:t>Um sinal preocupante: </a:t>
            </a:r>
            <a:r>
              <a:rPr lang="pt-BR" sz="2800" dirty="0"/>
              <a:t>quando uma sociedade não reconhece como violência determinados atos. Isso fica tão adequado ao comportamento social que se torna cultural. </a:t>
            </a:r>
          </a:p>
          <a:p>
            <a:r>
              <a:rPr lang="pt-BR" sz="2800" dirty="0"/>
              <a:t>Cria-se discursos para a </a:t>
            </a:r>
            <a:r>
              <a:rPr lang="pt-BR" sz="2800" u="sng" dirty="0"/>
              <a:t>justificação</a:t>
            </a:r>
            <a:r>
              <a:rPr lang="pt-BR" sz="2800" dirty="0"/>
              <a:t> da violência</a:t>
            </a:r>
          </a:p>
          <a:p>
            <a:r>
              <a:rPr lang="pt-BR" sz="2800" dirty="0"/>
              <a:t>A cultura não é uma violência direta, mas ela cria </a:t>
            </a:r>
            <a:r>
              <a:rPr lang="pt-BR" sz="2800" u="sng" dirty="0"/>
              <a:t>ambientes favoráveis</a:t>
            </a:r>
            <a:r>
              <a:rPr lang="pt-BR" sz="2800" dirty="0"/>
              <a:t> a disseminação da violência.</a:t>
            </a:r>
          </a:p>
          <a:p>
            <a:r>
              <a:rPr lang="pt-BR" sz="2800" dirty="0"/>
              <a:t>A grande </a:t>
            </a:r>
            <a:r>
              <a:rPr lang="pt-BR" sz="2800" u="sng" dirty="0"/>
              <a:t>mídia </a:t>
            </a:r>
            <a:r>
              <a:rPr lang="pt-BR" sz="2800" dirty="0"/>
              <a:t>vai naturalizando a violência</a:t>
            </a:r>
          </a:p>
          <a:p>
            <a:r>
              <a:rPr lang="pt-BR" sz="2800" dirty="0"/>
              <a:t>Uma grande porcentagem dos crimes ( homicídios) começa em </a:t>
            </a:r>
            <a:r>
              <a:rPr lang="pt-BR" sz="2800" u="sng" dirty="0"/>
              <a:t>desavenças pequenas </a:t>
            </a:r>
            <a:r>
              <a:rPr lang="pt-BR" sz="2800" dirty="0"/>
              <a:t>que chegam ao extremo.</a:t>
            </a:r>
          </a:p>
          <a:p>
            <a:pPr marL="0" indent="0" algn="ctr">
              <a:buNone/>
            </a:pPr>
            <a:r>
              <a:rPr lang="pt-BR" sz="2800" b="1" dirty="0"/>
              <a:t>“Assim como não existe inveja boa, não existe violência boa”</a:t>
            </a:r>
          </a:p>
        </p:txBody>
      </p:sp>
    </p:spTree>
    <p:extLst>
      <p:ext uri="{BB962C8B-B14F-4D97-AF65-F5344CB8AC3E}">
        <p14:creationId xmlns:p14="http://schemas.microsoft.com/office/powerpoint/2010/main" val="2185030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38F221-0FA9-404C-ACA0-80A62CC5F3AA}"/>
              </a:ext>
            </a:extLst>
          </p:cNvPr>
          <p:cNvSpPr>
            <a:spLocks noGrp="1"/>
          </p:cNvSpPr>
          <p:nvPr>
            <p:ph type="title"/>
          </p:nvPr>
        </p:nvSpPr>
        <p:spPr/>
        <p:txBody>
          <a:bodyPr/>
          <a:lstStyle/>
          <a:p>
            <a:r>
              <a:rPr lang="pt-BR" dirty="0"/>
              <a:t>A violência cultura faz assim ...</a:t>
            </a:r>
          </a:p>
        </p:txBody>
      </p:sp>
      <p:sp>
        <p:nvSpPr>
          <p:cNvPr id="3" name="Espaço Reservado para Conteúdo 2">
            <a:extLst>
              <a:ext uri="{FF2B5EF4-FFF2-40B4-BE49-F238E27FC236}">
                <a16:creationId xmlns:a16="http://schemas.microsoft.com/office/drawing/2014/main" xmlns="" id="{33563E9C-C12B-4ABA-B588-A4CA85BCFAD3}"/>
              </a:ext>
            </a:extLst>
          </p:cNvPr>
          <p:cNvSpPr>
            <a:spLocks noGrp="1"/>
          </p:cNvSpPr>
          <p:nvPr>
            <p:ph idx="1"/>
          </p:nvPr>
        </p:nvSpPr>
        <p:spPr/>
        <p:txBody>
          <a:bodyPr/>
          <a:lstStyle/>
          <a:p>
            <a:r>
              <a:rPr lang="pt-BR" dirty="0"/>
              <a:t>Naturaliza símbolos</a:t>
            </a:r>
          </a:p>
          <a:p>
            <a:r>
              <a:rPr lang="pt-BR" dirty="0"/>
              <a:t>Cria discursos </a:t>
            </a:r>
          </a:p>
          <a:p>
            <a:r>
              <a:rPr lang="pt-BR" dirty="0"/>
              <a:t>Justifica as desigualdade das classes sociais</a:t>
            </a:r>
          </a:p>
          <a:p>
            <a:r>
              <a:rPr lang="pt-BR" dirty="0"/>
              <a:t>Cria padrões de causa </a:t>
            </a:r>
            <a:r>
              <a:rPr lang="pt-BR"/>
              <a:t>e efeito</a:t>
            </a:r>
            <a:endParaRPr lang="pt-BR" dirty="0"/>
          </a:p>
          <a:p>
            <a:r>
              <a:rPr lang="pt-BR" dirty="0"/>
              <a:t>Faz silêncio de diante de várias situações</a:t>
            </a:r>
          </a:p>
          <a:p>
            <a:endParaRPr lang="pt-BR" dirty="0"/>
          </a:p>
        </p:txBody>
      </p:sp>
      <p:pic>
        <p:nvPicPr>
          <p:cNvPr id="6146" name="Picture 2" descr="Resultado de imagem para naturalização da violê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049" y="3872884"/>
            <a:ext cx="4124265" cy="258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843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a:solidFill>
                  <a:schemeClr val="accent1">
                    <a:lumMod val="50000"/>
                  </a:schemeClr>
                </a:solidFill>
              </a:rPr>
              <a:t>VIOLÊNCIA ESTRUTURAL</a:t>
            </a:r>
            <a:endParaRPr lang="pt-BR" dirty="0">
              <a:solidFill>
                <a:schemeClr val="accent1">
                  <a:lumMod val="50000"/>
                </a:schemeClr>
              </a:solidFill>
            </a:endParaRPr>
          </a:p>
        </p:txBody>
      </p:sp>
      <p:pic>
        <p:nvPicPr>
          <p:cNvPr id="1026" name="Picture 2" descr="Resultado de imagem para violência cultu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50" y="1145186"/>
            <a:ext cx="4304787" cy="328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31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84310" y="793631"/>
            <a:ext cx="10018713" cy="4997570"/>
          </a:xfrm>
        </p:spPr>
        <p:txBody>
          <a:bodyPr/>
          <a:lstStyle/>
          <a:p>
            <a:r>
              <a:rPr lang="pt-BR" sz="3200" dirty="0"/>
              <a:t>E</a:t>
            </a:r>
            <a:r>
              <a:rPr lang="pt-BR" sz="3200" dirty="0" smtClean="0"/>
              <a:t>stá </a:t>
            </a:r>
            <a:r>
              <a:rPr lang="pt-BR" sz="3200" dirty="0"/>
              <a:t>relacionada a modelos de organização e a práticas sociais que alcançam um nível institucional e sistemático de produção e perpetuação de modos de vida violentos. Não é, portanto, apenas nas interações cotidianas que a violência transparece. Ela permeia também as instituições sociais.</a:t>
            </a:r>
          </a:p>
        </p:txBody>
      </p:sp>
    </p:spTree>
    <p:extLst>
      <p:ext uri="{BB962C8B-B14F-4D97-AF65-F5344CB8AC3E}">
        <p14:creationId xmlns:p14="http://schemas.microsoft.com/office/powerpoint/2010/main" val="2053663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27442" y="508959"/>
            <a:ext cx="10018713" cy="5273616"/>
          </a:xfrm>
        </p:spPr>
        <p:txBody>
          <a:bodyPr/>
          <a:lstStyle/>
          <a:p>
            <a:r>
              <a:rPr lang="pt-BR" dirty="0" smtClean="0"/>
              <a:t>Correlação entre o aumento da violência e as situações de vulnerabilidade social</a:t>
            </a:r>
          </a:p>
          <a:p>
            <a:r>
              <a:rPr lang="pt-BR" dirty="0" smtClean="0"/>
              <a:t>Não é uma relação linear, mas uma relação de favorecimento.</a:t>
            </a:r>
          </a:p>
          <a:p>
            <a:r>
              <a:rPr lang="pt-BR" dirty="0" smtClean="0"/>
              <a:t>Distribuição desigual dos serviços</a:t>
            </a:r>
          </a:p>
          <a:p>
            <a:r>
              <a:rPr lang="pt-BR" dirty="0" smtClean="0"/>
              <a:t>Os pobres são as vítimas das mazelas sociais e naturalmente também da violência</a:t>
            </a:r>
          </a:p>
          <a:p>
            <a:r>
              <a:rPr lang="pt-BR" dirty="0" smtClean="0"/>
              <a:t>A redução da violência estrutural se dá pela redução da desigualdade.</a:t>
            </a:r>
            <a:endParaRPr lang="pt-BR" dirty="0"/>
          </a:p>
        </p:txBody>
      </p:sp>
    </p:spTree>
    <p:extLst>
      <p:ext uri="{BB962C8B-B14F-4D97-AF65-F5344CB8AC3E}">
        <p14:creationId xmlns:p14="http://schemas.microsoft.com/office/powerpoint/2010/main" val="320482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b="1" dirty="0" smtClean="0">
                <a:solidFill>
                  <a:schemeClr val="accent1">
                    <a:lumMod val="50000"/>
                  </a:schemeClr>
                </a:solidFill>
              </a:rPr>
              <a:t>A violência na história do Brasil</a:t>
            </a:r>
            <a:endParaRPr lang="pt-BR" sz="5400" b="1" dirty="0">
              <a:solidFill>
                <a:schemeClr val="accent1">
                  <a:lumMod val="50000"/>
                </a:schemeClr>
              </a:solidFill>
            </a:endParaRPr>
          </a:p>
        </p:txBody>
      </p:sp>
      <p:sp>
        <p:nvSpPr>
          <p:cNvPr id="3" name="Espaço Reservado para Conteúdo 2"/>
          <p:cNvSpPr>
            <a:spLocks noGrp="1"/>
          </p:cNvSpPr>
          <p:nvPr>
            <p:ph idx="1"/>
          </p:nvPr>
        </p:nvSpPr>
        <p:spPr>
          <a:xfrm>
            <a:off x="1484310" y="2166667"/>
            <a:ext cx="10018713" cy="3124201"/>
          </a:xfrm>
        </p:spPr>
        <p:txBody>
          <a:bodyPr/>
          <a:lstStyle/>
          <a:p>
            <a:r>
              <a:rPr lang="pt-BR" dirty="0" smtClean="0"/>
              <a:t>Desde o período da colonização vem sido imposto um arranjo social que categorizava as pessoas.</a:t>
            </a:r>
          </a:p>
          <a:p>
            <a:r>
              <a:rPr lang="pt-BR" dirty="0" smtClean="0"/>
              <a:t>Ideia da superioridade de raças ( que perdura até hoje)</a:t>
            </a:r>
          </a:p>
          <a:p>
            <a:r>
              <a:rPr lang="pt-BR" dirty="0" smtClean="0"/>
              <a:t>Má aplicação dos ideias republicanos: igualdade, liberdade e fraternidade</a:t>
            </a:r>
          </a:p>
          <a:p>
            <a:r>
              <a:rPr lang="pt-BR" dirty="0" smtClean="0"/>
              <a:t>A maiores vitimas da violência são os defensores dos diretos ( média de 60 assassinatos por ano)</a:t>
            </a:r>
            <a:endParaRPr lang="pt-BR" dirty="0"/>
          </a:p>
        </p:txBody>
      </p:sp>
      <p:pic>
        <p:nvPicPr>
          <p:cNvPr id="717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389" y="4856673"/>
            <a:ext cx="5702059" cy="178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08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b="1" dirty="0" smtClean="0">
                <a:solidFill>
                  <a:schemeClr val="accent1">
                    <a:lumMod val="50000"/>
                  </a:schemeClr>
                </a:solidFill>
              </a:rPr>
              <a:t>A violência e a política</a:t>
            </a:r>
            <a:endParaRPr lang="pt-BR" sz="4800" b="1" dirty="0">
              <a:solidFill>
                <a:schemeClr val="accent1">
                  <a:lumMod val="50000"/>
                </a:schemeClr>
              </a:solidFill>
            </a:endParaRPr>
          </a:p>
        </p:txBody>
      </p:sp>
      <p:sp>
        <p:nvSpPr>
          <p:cNvPr id="3" name="Espaço Reservado para Conteúdo 2"/>
          <p:cNvSpPr>
            <a:spLocks noGrp="1"/>
          </p:cNvSpPr>
          <p:nvPr>
            <p:ph idx="1"/>
          </p:nvPr>
        </p:nvSpPr>
        <p:spPr>
          <a:xfrm>
            <a:off x="1484311" y="2170980"/>
            <a:ext cx="10018713" cy="3850258"/>
          </a:xfrm>
        </p:spPr>
        <p:txBody>
          <a:bodyPr/>
          <a:lstStyle/>
          <a:p>
            <a:r>
              <a:rPr lang="pt-PT" sz="2800" dirty="0"/>
              <a:t>O modo violento de se viver em sociedade no Brasil se dá por causa da escolha de alguns grupos que, ao tentar manter a atual ordem estabelecida, acaba tornando alguns modelos fixos e sem alteração, nesse caso é complexo o enfrentamento da violência, pois prejudica as relações sociopolíticas. </a:t>
            </a:r>
            <a:endParaRPr lang="pt-BR" sz="2800" dirty="0"/>
          </a:p>
          <a:p>
            <a:pPr marL="0" indent="0">
              <a:buNone/>
            </a:pPr>
            <a:endParaRPr lang="pt-BR" dirty="0"/>
          </a:p>
        </p:txBody>
      </p:sp>
      <p:pic>
        <p:nvPicPr>
          <p:cNvPr id="8194" name="Picture 2" descr="Resultado de imagem para congresso nacio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049" y="4740215"/>
            <a:ext cx="3764951" cy="211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472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10189" y="224287"/>
            <a:ext cx="10018713" cy="5066581"/>
          </a:xfrm>
        </p:spPr>
        <p:txBody>
          <a:bodyPr>
            <a:normAutofit/>
          </a:bodyPr>
          <a:lstStyle/>
          <a:p>
            <a:r>
              <a:rPr lang="pt-BR" sz="2800" dirty="0"/>
              <a:t>Estudos apontam que apenas 62 pessoas detêm o mesmo dinheiro que a metade mais pobre da humanidade. Essa desigualdade se torna ainda mais impressionante quando se considera que os mais ricos correspondem a 1% da humanidade, mas detêm 99% das riquezas. </a:t>
            </a:r>
          </a:p>
        </p:txBody>
      </p:sp>
      <p:pic>
        <p:nvPicPr>
          <p:cNvPr id="9218" name="Picture 2" descr="Resultado de imagem para ricos e pob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196" y="3804249"/>
            <a:ext cx="4998706" cy="281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34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84310" y="741873"/>
            <a:ext cx="10018713" cy="5049328"/>
          </a:xfrm>
        </p:spPr>
        <p:txBody>
          <a:bodyPr>
            <a:normAutofit/>
          </a:bodyPr>
          <a:lstStyle/>
          <a:p>
            <a:r>
              <a:rPr lang="pt-PT" sz="2800" dirty="0"/>
              <a:t>O termo “política” pode ser entendido como as negociações que se estabelecem para que pessoas – com interesses tão numerosos e, por vezes, antagônicos – possam dividir pacificamente um mesmo espaço. Nesse sentido, pode-se dizer que não há solução para a violência fora das discussões que ocorrem no âmbito da política. Por outro lado, esse raciocínio conduz a reconhecer que cabe às decisões políticas uma parcela na responsabilidade pela perpetuação de estruturas geradoras de violência no Brasil.</a:t>
            </a:r>
            <a:endParaRPr lang="pt-BR" sz="2800" dirty="0"/>
          </a:p>
        </p:txBody>
      </p:sp>
    </p:spTree>
    <p:extLst>
      <p:ext uri="{BB962C8B-B14F-4D97-AF65-F5344CB8AC3E}">
        <p14:creationId xmlns:p14="http://schemas.microsoft.com/office/powerpoint/2010/main" val="567349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45D392-FF06-4112-894E-966E215FB144}"/>
              </a:ext>
            </a:extLst>
          </p:cNvPr>
          <p:cNvSpPr>
            <a:spLocks noGrp="1"/>
          </p:cNvSpPr>
          <p:nvPr>
            <p:ph type="title"/>
          </p:nvPr>
        </p:nvSpPr>
        <p:spPr/>
        <p:txBody>
          <a:bodyPr>
            <a:normAutofit/>
          </a:bodyPr>
          <a:lstStyle/>
          <a:p>
            <a:r>
              <a:rPr lang="pt-BR" sz="9600" b="1" dirty="0">
                <a:solidFill>
                  <a:schemeClr val="accent1">
                    <a:lumMod val="50000"/>
                  </a:schemeClr>
                </a:solidFill>
              </a:rPr>
              <a:t>TRÊS EIXOS: </a:t>
            </a:r>
          </a:p>
        </p:txBody>
      </p:sp>
      <p:sp>
        <p:nvSpPr>
          <p:cNvPr id="3" name="Espaço Reservado para Conteúdo 2">
            <a:extLst>
              <a:ext uri="{FF2B5EF4-FFF2-40B4-BE49-F238E27FC236}">
                <a16:creationId xmlns:a16="http://schemas.microsoft.com/office/drawing/2014/main" xmlns="" id="{6CF77539-6B48-42F6-8337-6DDE0032BEE8}"/>
              </a:ext>
            </a:extLst>
          </p:cNvPr>
          <p:cNvSpPr>
            <a:spLocks noGrp="1"/>
          </p:cNvSpPr>
          <p:nvPr>
            <p:ph idx="1"/>
          </p:nvPr>
        </p:nvSpPr>
        <p:spPr>
          <a:xfrm>
            <a:off x="1484310" y="2666999"/>
            <a:ext cx="10018713" cy="3236651"/>
          </a:xfrm>
        </p:spPr>
        <p:txBody>
          <a:bodyPr>
            <a:normAutofit/>
          </a:bodyPr>
          <a:lstStyle/>
          <a:p>
            <a:r>
              <a:rPr lang="pt-BR" sz="5400" b="1" dirty="0"/>
              <a:t>1- VIOLÊNCIA CULTURAL</a:t>
            </a:r>
          </a:p>
          <a:p>
            <a:r>
              <a:rPr lang="pt-BR" sz="5400" b="1" dirty="0"/>
              <a:t>2- VIOLÊNCIA ESTRUTURAL</a:t>
            </a:r>
          </a:p>
          <a:p>
            <a:r>
              <a:rPr lang="pt-BR" sz="5400" b="1" dirty="0"/>
              <a:t>3- OS ROSTOS DA VIOLÊNCIA</a:t>
            </a:r>
          </a:p>
        </p:txBody>
      </p:sp>
    </p:spTree>
    <p:extLst>
      <p:ext uri="{BB962C8B-B14F-4D97-AF65-F5344CB8AC3E}">
        <p14:creationId xmlns:p14="http://schemas.microsoft.com/office/powerpoint/2010/main" val="870925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43102" y="500331"/>
            <a:ext cx="10018713" cy="5598543"/>
          </a:xfrm>
        </p:spPr>
        <p:txBody>
          <a:bodyPr/>
          <a:lstStyle/>
          <a:p>
            <a:pPr marL="0" indent="0">
              <a:buNone/>
            </a:pPr>
            <a:r>
              <a:rPr lang="pt-BR" sz="2800" b="1" dirty="0" smtClean="0"/>
              <a:t>Desafios:</a:t>
            </a:r>
          </a:p>
          <a:p>
            <a:r>
              <a:rPr lang="pt-BR" sz="2800" dirty="0" smtClean="0"/>
              <a:t>Parlamentares identificados com projetos geradores de violência</a:t>
            </a:r>
          </a:p>
          <a:p>
            <a:r>
              <a:rPr lang="pt-BR" sz="2800" dirty="0" smtClean="0"/>
              <a:t>Quando se coloca o fator em primeiro lugar</a:t>
            </a:r>
          </a:p>
          <a:p>
            <a:r>
              <a:rPr lang="pt-BR" sz="2800" dirty="0" smtClean="0"/>
              <a:t>Reformas políticas que minimizam ou retira totalmente os direitos</a:t>
            </a:r>
          </a:p>
          <a:p>
            <a:r>
              <a:rPr lang="pt-BR" sz="2800" dirty="0" smtClean="0"/>
              <a:t>Pouca participação popular</a:t>
            </a:r>
          </a:p>
          <a:p>
            <a:r>
              <a:rPr lang="pt-BR" sz="2800" dirty="0" smtClean="0"/>
              <a:t>A fragilidade da democracia</a:t>
            </a:r>
          </a:p>
          <a:p>
            <a:r>
              <a:rPr lang="pt-BR" sz="2800" dirty="0" smtClean="0"/>
              <a:t>A apatia política da população, principalmente dos mais jovens</a:t>
            </a:r>
          </a:p>
          <a:p>
            <a:r>
              <a:rPr lang="pt-BR" sz="2800" dirty="0" smtClean="0"/>
              <a:t>Criminalização dos movimentos sociais</a:t>
            </a:r>
          </a:p>
          <a:p>
            <a:pPr marL="0" indent="0">
              <a:buNone/>
            </a:pPr>
            <a:endParaRPr lang="pt-BR" dirty="0"/>
          </a:p>
        </p:txBody>
      </p:sp>
    </p:spTree>
    <p:extLst>
      <p:ext uri="{BB962C8B-B14F-4D97-AF65-F5344CB8AC3E}">
        <p14:creationId xmlns:p14="http://schemas.microsoft.com/office/powerpoint/2010/main" val="4016887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04446" y="2225457"/>
            <a:ext cx="8574622" cy="2616199"/>
          </a:xfrm>
        </p:spPr>
        <p:txBody>
          <a:bodyPr>
            <a:normAutofit fontScale="90000"/>
          </a:bodyPr>
          <a:lstStyle/>
          <a:p>
            <a:r>
              <a:rPr lang="pt-BR" dirty="0"/>
              <a:t>AS VÍTIMAS DA VIOLÊNCIA NO BRASIL CONTEMPORÂNEO</a:t>
            </a:r>
          </a:p>
        </p:txBody>
      </p:sp>
      <p:pic>
        <p:nvPicPr>
          <p:cNvPr id="10242" name="Picture 2" descr="Resultado de imagem para vítimas da violencia"/>
          <p:cNvPicPr>
            <a:picLocks noChangeAspect="1" noChangeArrowheads="1"/>
          </p:cNvPicPr>
          <p:nvPr/>
        </p:nvPicPr>
        <p:blipFill rotWithShape="1">
          <a:blip r:embed="rId2">
            <a:extLst>
              <a:ext uri="{28A0092B-C50C-407E-A947-70E740481C1C}">
                <a14:useLocalDpi xmlns:a14="http://schemas.microsoft.com/office/drawing/2010/main" val="0"/>
              </a:ext>
            </a:extLst>
          </a:blip>
          <a:srcRect l="4484" t="35871" r="34240" b="140"/>
          <a:stretch/>
        </p:blipFill>
        <p:spPr bwMode="auto">
          <a:xfrm>
            <a:off x="0" y="0"/>
            <a:ext cx="3787565" cy="419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61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Violência racial</a:t>
            </a:r>
            <a:endParaRPr lang="pt-BR" dirty="0"/>
          </a:p>
        </p:txBody>
      </p:sp>
      <p:sp>
        <p:nvSpPr>
          <p:cNvPr id="3" name="Espaço Reservado para Conteúdo 2"/>
          <p:cNvSpPr>
            <a:spLocks noGrp="1"/>
          </p:cNvSpPr>
          <p:nvPr>
            <p:ph idx="1"/>
          </p:nvPr>
        </p:nvSpPr>
        <p:spPr>
          <a:xfrm>
            <a:off x="1354914" y="1966823"/>
            <a:ext cx="10018713" cy="2193985"/>
          </a:xfrm>
        </p:spPr>
        <p:txBody>
          <a:bodyPr/>
          <a:lstStyle/>
          <a:p>
            <a:r>
              <a:rPr lang="pt-BR" dirty="0" smtClean="0"/>
              <a:t>Vítimas de violência direta, cultural e estrutural</a:t>
            </a:r>
          </a:p>
          <a:p>
            <a:r>
              <a:rPr lang="pt-BR" dirty="0" smtClean="0"/>
              <a:t>Os migrantes</a:t>
            </a:r>
          </a:p>
          <a:p>
            <a:r>
              <a:rPr lang="pt-BR" dirty="0" smtClean="0"/>
              <a:t>A taxa de mortalidade entre os negros é 10 % que entre os brancos</a:t>
            </a:r>
            <a:endParaRPr lang="pt-BR" dirty="0"/>
          </a:p>
        </p:txBody>
      </p:sp>
      <p:pic>
        <p:nvPicPr>
          <p:cNvPr id="11266" name="Picture 2" descr="Resultado de imagem para violencia ra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208" y="4408097"/>
            <a:ext cx="5592792" cy="234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90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Violência contra o jovem</a:t>
            </a:r>
            <a:endParaRPr lang="pt-BR" dirty="0"/>
          </a:p>
        </p:txBody>
      </p:sp>
      <p:sp>
        <p:nvSpPr>
          <p:cNvPr id="3" name="Espaço Reservado para Conteúdo 2"/>
          <p:cNvSpPr>
            <a:spLocks noGrp="1"/>
          </p:cNvSpPr>
          <p:nvPr>
            <p:ph idx="1"/>
          </p:nvPr>
        </p:nvSpPr>
        <p:spPr>
          <a:xfrm>
            <a:off x="5486400" y="2018581"/>
            <a:ext cx="6521570" cy="4692770"/>
          </a:xfrm>
        </p:spPr>
        <p:txBody>
          <a:bodyPr>
            <a:normAutofit/>
          </a:bodyPr>
          <a:lstStyle/>
          <a:p>
            <a:r>
              <a:rPr lang="pt-BR" dirty="0"/>
              <a:t>Entre jovens de 15 a 24 anos, os homicídios são a principal causa de morte. Dados referentes ao ano de 2011 mostram a gravidade da tragédia. Naquele ano houve, em todo o país, mais de 52 mil mortos por homicídio. Desse total, mais da metade das vítimas eram jovens (52,63%). Dentre tais jovens vitimados, a imensa maioria era composta por negros (71,44%), majoritariamente do sexo masculino (93,03%).</a:t>
            </a:r>
            <a:endParaRPr lang="pt-BR" b="1" dirty="0"/>
          </a:p>
          <a:p>
            <a:pPr marL="0" indent="0">
              <a:buNone/>
            </a:pPr>
            <a:endParaRPr lang="pt-BR" dirty="0"/>
          </a:p>
        </p:txBody>
      </p:sp>
      <p:pic>
        <p:nvPicPr>
          <p:cNvPr id="12290" name="Picture 2" descr="Resultado de imagem para violencia contra o jov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18" y="2104846"/>
            <a:ext cx="4673202" cy="401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80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0777" y="0"/>
            <a:ext cx="9622463" cy="1561381"/>
          </a:xfrm>
        </p:spPr>
        <p:txBody>
          <a:bodyPr/>
          <a:lstStyle/>
          <a:p>
            <a:r>
              <a:rPr lang="pt-BR" b="1" dirty="0"/>
              <a:t>Violência contra mulheres e homens </a:t>
            </a:r>
            <a:br>
              <a:rPr lang="pt-BR" b="1" dirty="0"/>
            </a:br>
            <a:endParaRPr lang="pt-BR" dirty="0"/>
          </a:p>
        </p:txBody>
      </p:sp>
      <p:sp>
        <p:nvSpPr>
          <p:cNvPr id="3" name="Espaço Reservado para Conteúdo 2"/>
          <p:cNvSpPr>
            <a:spLocks noGrp="1"/>
          </p:cNvSpPr>
          <p:nvPr>
            <p:ph idx="1"/>
          </p:nvPr>
        </p:nvSpPr>
        <p:spPr>
          <a:xfrm>
            <a:off x="1492651" y="1147313"/>
            <a:ext cx="10018713" cy="5512279"/>
          </a:xfrm>
        </p:spPr>
        <p:txBody>
          <a:bodyPr>
            <a:normAutofit/>
          </a:bodyPr>
          <a:lstStyle/>
          <a:p>
            <a:r>
              <a:rPr lang="pt-BR" dirty="0"/>
              <a:t>As vítimas de homicídio são, em maior parte, homens. Porém, entre 2001 e 2011, o aumento de assassinatos de homens foi de 8,1%, enquanto que os assassinatos de mulheres cresceram 17,2%. Portanto, o homicídio de mulheres passou, nesse período, por uma tendência de alta. Somente no ano de 2013, houve 4,8 homicídios por 100 mil mulheres. Tendo registrado naquele ano 4.762 homicídios de mulheres – 13 homicídios diários, em média –, o Brasil ocupa a quinta colocação em uma lista de 83 países. Ocorrem aqui 2,4 vezes mais homicídios de mulheres do que a média internacional.</a:t>
            </a:r>
            <a:endParaRPr lang="pt-BR" b="1" dirty="0"/>
          </a:p>
          <a:p>
            <a:r>
              <a:rPr lang="pt-BR" dirty="0"/>
              <a:t>No caso da violência contra as mulheres, repete-se a mesma tendência nacional: as negras em maior número estão entre as  vítimas de violência</a:t>
            </a:r>
            <a:r>
              <a:rPr lang="pt-BR" dirty="0" smtClean="0"/>
              <a:t>.</a:t>
            </a:r>
          </a:p>
          <a:p>
            <a:r>
              <a:rPr lang="pt-BR" dirty="0" smtClean="0"/>
              <a:t>405 mulheres registram por dia queixa de violência doméstica, sexual, moral.</a:t>
            </a:r>
            <a:endParaRPr lang="pt-BR" dirty="0"/>
          </a:p>
        </p:txBody>
      </p:sp>
    </p:spTree>
    <p:extLst>
      <p:ext uri="{BB962C8B-B14F-4D97-AF65-F5344CB8AC3E}">
        <p14:creationId xmlns:p14="http://schemas.microsoft.com/office/powerpoint/2010/main" val="970637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Violência doméstica</a:t>
            </a:r>
            <a:br>
              <a:rPr lang="pt-BR" b="1" dirty="0"/>
            </a:br>
            <a:endParaRPr lang="pt-BR" dirty="0"/>
          </a:p>
        </p:txBody>
      </p:sp>
      <p:sp>
        <p:nvSpPr>
          <p:cNvPr id="3" name="Espaço Reservado para Conteúdo 2"/>
          <p:cNvSpPr>
            <a:spLocks noGrp="1"/>
          </p:cNvSpPr>
          <p:nvPr>
            <p:ph idx="1"/>
          </p:nvPr>
        </p:nvSpPr>
        <p:spPr>
          <a:xfrm>
            <a:off x="1579201" y="2123535"/>
            <a:ext cx="10018713" cy="4423913"/>
          </a:xfrm>
        </p:spPr>
        <p:txBody>
          <a:bodyPr/>
          <a:lstStyle/>
          <a:p>
            <a:r>
              <a:rPr lang="pt-BR" b="1" dirty="0" smtClean="0"/>
              <a:t>Violência contra a mulher:</a:t>
            </a:r>
            <a:r>
              <a:rPr lang="pt-BR" b="1" dirty="0"/>
              <a:t> </a:t>
            </a:r>
            <a:r>
              <a:rPr lang="pt-BR" dirty="0"/>
              <a:t>71,8% das agressões registradas pelo SUS em 2011 aconteceram no domicílio da vítima.</a:t>
            </a:r>
            <a:endParaRPr lang="pt-BR" dirty="0" smtClean="0"/>
          </a:p>
          <a:p>
            <a:r>
              <a:rPr lang="pt-BR" b="1" dirty="0" smtClean="0"/>
              <a:t>Violência infantil:</a:t>
            </a:r>
            <a:r>
              <a:rPr lang="pt-BR" dirty="0" smtClean="0"/>
              <a:t>91 mil denúncias por ano</a:t>
            </a:r>
          </a:p>
          <a:p>
            <a:r>
              <a:rPr lang="pt-BR" b="1" dirty="0" smtClean="0"/>
              <a:t>Violência ao idoso: </a:t>
            </a:r>
            <a:r>
              <a:rPr lang="pt-BR" dirty="0" smtClean="0"/>
              <a:t>1 em cada 6 idosos já foram vítimas de violência</a:t>
            </a:r>
          </a:p>
          <a:p>
            <a:r>
              <a:rPr lang="pt-BR" dirty="0" smtClean="0"/>
              <a:t>Morrem 17 mil crianças e adolescentes por dia por causa da pobreza/ 61 milhões de crianças estão fora da escola</a:t>
            </a:r>
            <a:endParaRPr lang="pt-BR" dirty="0"/>
          </a:p>
        </p:txBody>
      </p:sp>
      <p:pic>
        <p:nvPicPr>
          <p:cNvPr id="13314" name="Picture 2" descr="Resultado de imagem para violencia contra o jov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86411" cy="277577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m para vítimas da violen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3563" y="-3970"/>
            <a:ext cx="2668438" cy="161710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23562" y="1558145"/>
            <a:ext cx="2668437" cy="113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852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0" y="357997"/>
            <a:ext cx="10018713" cy="1177506"/>
          </a:xfrm>
        </p:spPr>
        <p:txBody>
          <a:bodyPr/>
          <a:lstStyle/>
          <a:p>
            <a:r>
              <a:rPr lang="pt-BR" b="1" dirty="0"/>
              <a:t>Exploração sexual e tráfico humano</a:t>
            </a:r>
          </a:p>
        </p:txBody>
      </p:sp>
      <p:sp>
        <p:nvSpPr>
          <p:cNvPr id="3" name="Espaço Reservado para Conteúdo 2"/>
          <p:cNvSpPr>
            <a:spLocks noGrp="1"/>
          </p:cNvSpPr>
          <p:nvPr>
            <p:ph idx="1"/>
          </p:nvPr>
        </p:nvSpPr>
        <p:spPr>
          <a:xfrm>
            <a:off x="1648212" y="1449238"/>
            <a:ext cx="10018713" cy="5270739"/>
          </a:xfrm>
        </p:spPr>
        <p:txBody>
          <a:bodyPr>
            <a:normAutofit/>
          </a:bodyPr>
          <a:lstStyle/>
          <a:p>
            <a:r>
              <a:rPr lang="pt-BR" dirty="0"/>
              <a:t>O tráfico de pessoas é, atualmente, uma das formas mais violentas de exploração do ser humano no mundo inteiro. Trata-se de uma modalidade de crime organizado transnacional, fortemente atrelada à exploração sexual, ao comércio de órgãos, à adoção ilegal, à pornografia infantil, às formas ilegais de imigração com vistas à exploração do trabalho em condições análogas à escravidão, ao contrabando de mercadorias, ao contrabando de armas e ao tráfico de drogas. </a:t>
            </a:r>
          </a:p>
          <a:p>
            <a:r>
              <a:rPr lang="pt-BR" dirty="0"/>
              <a:t>Cerca de 75% das vítimas de tráfico de pessoas são mulheres e meninas, segundo a ONU Mulheres. Esse órgão da Organização das Nações Unidas considera o tráfico de pessoas como parte importante do crime organizado transnacional, sendo considerada uma das três atividades criminosas mais rentáveis, ao lado do tráfico de drogas e de armas.</a:t>
            </a:r>
          </a:p>
          <a:p>
            <a:endParaRPr lang="pt-BR" dirty="0"/>
          </a:p>
        </p:txBody>
      </p:sp>
      <p:pic>
        <p:nvPicPr>
          <p:cNvPr id="14338" name="Picture 2" descr="Resultado de imagem para exploração sex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9118" cy="144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68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6235" y="685799"/>
            <a:ext cx="10018713" cy="1752599"/>
          </a:xfrm>
        </p:spPr>
        <p:txBody>
          <a:bodyPr/>
          <a:lstStyle/>
          <a:p>
            <a:r>
              <a:rPr lang="pt-BR" b="1" dirty="0"/>
              <a:t>Violência contra os trabalhadores rurais e contra os povos tradicionais</a:t>
            </a:r>
          </a:p>
        </p:txBody>
      </p:sp>
      <p:sp>
        <p:nvSpPr>
          <p:cNvPr id="3" name="Espaço Reservado para Conteúdo 2"/>
          <p:cNvSpPr>
            <a:spLocks noGrp="1"/>
          </p:cNvSpPr>
          <p:nvPr>
            <p:ph idx="1"/>
          </p:nvPr>
        </p:nvSpPr>
        <p:spPr/>
        <p:txBody>
          <a:bodyPr>
            <a:normAutofit lnSpcReduction="10000"/>
          </a:bodyPr>
          <a:lstStyle/>
          <a:p>
            <a:r>
              <a:rPr lang="pt-BR" dirty="0" smtClean="0"/>
              <a:t>Raízes no Período Colonial</a:t>
            </a:r>
          </a:p>
          <a:p>
            <a:r>
              <a:rPr lang="pt-BR" dirty="0"/>
              <a:t>Todas as formas de violência no campo mapeadas pela Comissão Pastoral da Terra tiveram aumento expressivo, comparando-se 2015 e 2016. Houve 22% a mais de assassinatos. As tentativas de assassinato aumentaram 25% e as ameaças de morte cresceram 39%, assim como o número de agressões (206%). Além disso, na esteira da criminalização dos movimentos sociais, também cresceu 185% o número de prisões de lideranças e manifestantes. </a:t>
            </a:r>
          </a:p>
          <a:p>
            <a:r>
              <a:rPr lang="pt-BR" dirty="0" smtClean="0"/>
              <a:t>Povos tradicionais (demarcação de reservas) </a:t>
            </a:r>
            <a:endParaRPr lang="pt-BR" dirty="0"/>
          </a:p>
        </p:txBody>
      </p:sp>
      <p:pic>
        <p:nvPicPr>
          <p:cNvPr id="5" name="Imagem 4"/>
          <p:cNvPicPr>
            <a:picLocks noChangeAspect="1"/>
          </p:cNvPicPr>
          <p:nvPr/>
        </p:nvPicPr>
        <p:blipFill>
          <a:blip r:embed="rId2"/>
          <a:stretch>
            <a:fillRect/>
          </a:stretch>
        </p:blipFill>
        <p:spPr>
          <a:xfrm>
            <a:off x="0" y="-62811"/>
            <a:ext cx="2115282" cy="2159030"/>
          </a:xfrm>
          <a:prstGeom prst="rect">
            <a:avLst/>
          </a:prstGeom>
        </p:spPr>
      </p:pic>
    </p:spTree>
    <p:extLst>
      <p:ext uri="{BB962C8B-B14F-4D97-AF65-F5344CB8AC3E}">
        <p14:creationId xmlns:p14="http://schemas.microsoft.com/office/powerpoint/2010/main" val="1923465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Violência e narcotráfico</a:t>
            </a:r>
            <a:br>
              <a:rPr lang="pt-BR" b="1" dirty="0"/>
            </a:br>
            <a:endParaRPr lang="pt-BR" dirty="0"/>
          </a:p>
        </p:txBody>
      </p:sp>
      <p:sp>
        <p:nvSpPr>
          <p:cNvPr id="3" name="Espaço Reservado para Conteúdo 2"/>
          <p:cNvSpPr>
            <a:spLocks noGrp="1"/>
          </p:cNvSpPr>
          <p:nvPr>
            <p:ph idx="1"/>
          </p:nvPr>
        </p:nvSpPr>
        <p:spPr>
          <a:xfrm>
            <a:off x="1932884" y="1733909"/>
            <a:ext cx="10018713" cy="5124091"/>
          </a:xfrm>
        </p:spPr>
        <p:txBody>
          <a:bodyPr>
            <a:normAutofit/>
          </a:bodyPr>
          <a:lstStyle/>
          <a:p>
            <a:r>
              <a:rPr lang="pt-BR" dirty="0"/>
              <a:t>O narcotráfico movimenta mais de 400 bilhões de dólares por ano, sendo um 	dos setores mais lucrativos da economia mundial. A guerra às drogas criminaliza o pequeno varejista e o usuário e favorece os grandes empresários de drogas e o sistema financeiro internacional. Segundo o Fundo Monetário Internacional (FMI), em 2008, cerca de 352 bilhões de dólares do comércio de drogas foram absorvidos pelo sistema bancário do planeta</a:t>
            </a:r>
            <a:r>
              <a:rPr lang="pt-BR" dirty="0" smtClean="0"/>
              <a:t>.</a:t>
            </a:r>
          </a:p>
          <a:p>
            <a:r>
              <a:rPr lang="pt-BR" dirty="0"/>
              <a:t>no Brasil há entre 20 e 30 milhões de viciados em álcool, contra 870 mil dependentes de cocaína. </a:t>
            </a:r>
          </a:p>
          <a:p>
            <a:r>
              <a:rPr lang="pt-BR" dirty="0"/>
              <a:t>A cada ano, cerca de 8 mil pessoas morrem em decorrência do uso de drogas lícitas e ilícitas no Brasil.</a:t>
            </a:r>
          </a:p>
        </p:txBody>
      </p:sp>
      <p:pic>
        <p:nvPicPr>
          <p:cNvPr id="16386" name="Picture 2" descr="Resultado de imagem para narcotráf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424687" cy="204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57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3979" y="1554672"/>
            <a:ext cx="10018713" cy="1752599"/>
          </a:xfrm>
        </p:spPr>
        <p:txBody>
          <a:bodyPr/>
          <a:lstStyle/>
          <a:p>
            <a:r>
              <a:rPr lang="pt-BR" b="1" dirty="0"/>
              <a:t>Ineficiência do aparato judicial</a:t>
            </a:r>
          </a:p>
        </p:txBody>
      </p:sp>
      <p:sp>
        <p:nvSpPr>
          <p:cNvPr id="3" name="Espaço Reservado para Conteúdo 2"/>
          <p:cNvSpPr>
            <a:spLocks noGrp="1"/>
          </p:cNvSpPr>
          <p:nvPr>
            <p:ph idx="1"/>
          </p:nvPr>
        </p:nvSpPr>
        <p:spPr>
          <a:xfrm>
            <a:off x="1285903" y="3033621"/>
            <a:ext cx="10018713" cy="3124201"/>
          </a:xfrm>
        </p:spPr>
        <p:txBody>
          <a:bodyPr/>
          <a:lstStyle/>
          <a:p>
            <a:r>
              <a:rPr lang="pt-BR" dirty="0"/>
              <a:t>C</a:t>
            </a:r>
            <a:r>
              <a:rPr lang="pt-BR" dirty="0" smtClean="0"/>
              <a:t>ontrole </a:t>
            </a:r>
            <a:r>
              <a:rPr lang="pt-BR" dirty="0"/>
              <a:t>seletivamente implementados pelo poder público, além do aumento do aprisionamento, quando não o extermínio de segmentos específicos da população: os negros, os jovens e os mais pobres</a:t>
            </a:r>
            <a:r>
              <a:rPr lang="pt-BR" dirty="0" smtClean="0"/>
              <a:t>.</a:t>
            </a:r>
          </a:p>
          <a:p>
            <a:r>
              <a:rPr lang="pt-BR" dirty="0"/>
              <a:t>É</a:t>
            </a:r>
            <a:r>
              <a:rPr lang="pt-BR" dirty="0" smtClean="0"/>
              <a:t> </a:t>
            </a:r>
            <a:r>
              <a:rPr lang="pt-BR" dirty="0"/>
              <a:t>muito importante debater sobre o papel do sistema de justiça no enfrentamento, afastamento e controle da violência. A função judiciária é essencial para toda a organização política e, portanto, também para a manutenção de sociedade pacífica.</a:t>
            </a:r>
          </a:p>
        </p:txBody>
      </p:sp>
      <p:pic>
        <p:nvPicPr>
          <p:cNvPr id="17410" name="Picture 2" descr="Resultado de imagem par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364" y="0"/>
            <a:ext cx="4574636" cy="193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04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56D365-A3F4-4E25-B0FB-8A45FC894820}"/>
              </a:ext>
            </a:extLst>
          </p:cNvPr>
          <p:cNvSpPr>
            <a:spLocks noGrp="1"/>
          </p:cNvSpPr>
          <p:nvPr>
            <p:ph type="title"/>
          </p:nvPr>
        </p:nvSpPr>
        <p:spPr/>
        <p:txBody>
          <a:bodyPr/>
          <a:lstStyle/>
          <a:p>
            <a:r>
              <a:rPr lang="pt-BR" dirty="0"/>
              <a:t>INTRODUÇÃO</a:t>
            </a:r>
          </a:p>
        </p:txBody>
      </p:sp>
      <p:sp>
        <p:nvSpPr>
          <p:cNvPr id="3" name="Espaço Reservado para Conteúdo 2">
            <a:extLst>
              <a:ext uri="{FF2B5EF4-FFF2-40B4-BE49-F238E27FC236}">
                <a16:creationId xmlns:a16="http://schemas.microsoft.com/office/drawing/2014/main" xmlns="" id="{133598CB-7B58-4E88-8840-18F416E7BD9D}"/>
              </a:ext>
            </a:extLst>
          </p:cNvPr>
          <p:cNvSpPr>
            <a:spLocks noGrp="1"/>
          </p:cNvSpPr>
          <p:nvPr>
            <p:ph idx="1"/>
          </p:nvPr>
        </p:nvSpPr>
        <p:spPr/>
        <p:txBody>
          <a:bodyPr/>
          <a:lstStyle/>
          <a:p>
            <a:r>
              <a:rPr lang="pt-BR" dirty="0"/>
              <a:t>AUMENTO DA DISCUSÃO DO TEMA DA VIOLÊNCIA</a:t>
            </a:r>
          </a:p>
          <a:p>
            <a:r>
              <a:rPr lang="pt-BR" dirty="0"/>
              <a:t>AUMENTO DO AMPARATO DE SEGURANÇA</a:t>
            </a:r>
          </a:p>
          <a:p>
            <a:r>
              <a:rPr lang="pt-BR" dirty="0"/>
              <a:t>AUMENTO DO ISOLAMENTO SOCIAL </a:t>
            </a:r>
          </a:p>
        </p:txBody>
      </p:sp>
    </p:spTree>
    <p:extLst>
      <p:ext uri="{BB962C8B-B14F-4D97-AF65-F5344CB8AC3E}">
        <p14:creationId xmlns:p14="http://schemas.microsoft.com/office/powerpoint/2010/main" val="705558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84310" y="810883"/>
            <a:ext cx="10018713" cy="5520906"/>
          </a:xfrm>
        </p:spPr>
        <p:txBody>
          <a:bodyPr/>
          <a:lstStyle/>
          <a:p>
            <a:r>
              <a:rPr lang="pt-BR" dirty="0"/>
              <a:t>o Brasil tem umas das maiores populações carcerárias do mundo. São mais de 650 mil presos, vivendo em condições degradantes. </a:t>
            </a:r>
            <a:endParaRPr lang="pt-BR" dirty="0" smtClean="0"/>
          </a:p>
          <a:p>
            <a:r>
              <a:rPr lang="pt-BR" dirty="0"/>
              <a:t>De dentro das prisões, presos gerenciam organizações criminosas que controlam parte da criminalidade violenta dentro e fora das prisões. De acordo com o Ministério Público Estadual de São Paulo, uma dessas organizações criminosas gerenciadas de dentro dos presídios brasileiros já tem ramificações em pelo menos quatro países da América Latina.</a:t>
            </a:r>
          </a:p>
          <a:p>
            <a:r>
              <a:rPr lang="pt-BR" dirty="0" smtClean="0"/>
              <a:t>A modernização do mercado não é acompanhada pela modernização dos direitos civis, que estão sempre atrasados.</a:t>
            </a:r>
            <a:endParaRPr lang="pt-BR" dirty="0"/>
          </a:p>
        </p:txBody>
      </p:sp>
    </p:spTree>
    <p:extLst>
      <p:ext uri="{BB962C8B-B14F-4D97-AF65-F5344CB8AC3E}">
        <p14:creationId xmlns:p14="http://schemas.microsoft.com/office/powerpoint/2010/main" val="1933098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Polícia e </a:t>
            </a:r>
            <a:r>
              <a:rPr lang="pt-BR" b="1" dirty="0" smtClean="0"/>
              <a:t>violência</a:t>
            </a:r>
            <a:endParaRPr lang="pt-BR" dirty="0"/>
          </a:p>
        </p:txBody>
      </p:sp>
      <p:sp>
        <p:nvSpPr>
          <p:cNvPr id="3" name="Espaço Reservado para Conteúdo 2"/>
          <p:cNvSpPr>
            <a:spLocks noGrp="1"/>
          </p:cNvSpPr>
          <p:nvPr>
            <p:ph idx="1"/>
          </p:nvPr>
        </p:nvSpPr>
        <p:spPr>
          <a:xfrm>
            <a:off x="1484310" y="2216989"/>
            <a:ext cx="10018713" cy="4037162"/>
          </a:xfrm>
        </p:spPr>
        <p:txBody>
          <a:bodyPr/>
          <a:lstStyle/>
          <a:p>
            <a:r>
              <a:rPr lang="pt-BR" dirty="0"/>
              <a:t>A polícia é uma presença que deve ajudar na superação da violência. As frequentes denúncias de corrupção policial e de práticas ilegais, adotadas supostamente ao se imporem a lei e a ordem, geram um sentimento ambíguo na população</a:t>
            </a:r>
            <a:r>
              <a:rPr lang="pt-BR" dirty="0" smtClean="0"/>
              <a:t>.</a:t>
            </a:r>
          </a:p>
          <a:p>
            <a:r>
              <a:rPr lang="pt-BR" dirty="0"/>
              <a:t>A desconfiança em relação às forças policiais se transfere também para o Governo, cuja instituição se encontra fortemente abalada pelo fato de não haver se mostrado, ao longo de décadas, capaz de garantir segurança e, ao mesmo tempo, de fortalecer a cidadania.</a:t>
            </a:r>
          </a:p>
        </p:txBody>
      </p:sp>
      <p:pic>
        <p:nvPicPr>
          <p:cNvPr id="18434" name="Picture 2" descr="Resultado de imagem para violencia pol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7" y="-53557"/>
            <a:ext cx="3770165" cy="239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98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84310" y="163902"/>
            <a:ext cx="10018713" cy="6107502"/>
          </a:xfrm>
        </p:spPr>
        <p:txBody>
          <a:bodyPr>
            <a:normAutofit/>
          </a:bodyPr>
          <a:lstStyle/>
          <a:p>
            <a:r>
              <a:rPr lang="pt-BR" dirty="0"/>
              <a:t>Na busca de superação da violência, o papel das polícias seria uma perspectiva para o exercício da democracia  e  se converteriam em agências mediadoras de conflitos, responsáveis pela preservação da vida. Trata-se de construir outro tipo de trabalho policial voltado à prevenção das diversas formas de violência, garantindo ao policial uma formação que o ajude no exercício de sua função social como agente da convivência pacífica. A segurança, assim, passaria a ser entendida como o conjunto dos sujeitos, das instituições e das ações voltadas a garantir o funcionamento e a conservação da sociedade democrática. </a:t>
            </a:r>
            <a:endParaRPr lang="pt-BR" b="1" dirty="0"/>
          </a:p>
          <a:p>
            <a:r>
              <a:rPr lang="pt-BR" dirty="0"/>
              <a:t>Por outro lado, a própria sociedade brasileira carece de uma cultura de participação e de protagonismo na elaboração de políticas públicas. As demandas de segurança apresentadas pela população frequentemente demonstram a expectativa de uma justiça revanchista e </a:t>
            </a:r>
            <a:r>
              <a:rPr lang="pt-BR" dirty="0" smtClean="0"/>
              <a:t>vingativa</a:t>
            </a:r>
          </a:p>
          <a:p>
            <a:r>
              <a:rPr lang="pt-BR" dirty="0" smtClean="0"/>
              <a:t>A morte de policiais em serviço. A pouca qualidade para o exercício da função.</a:t>
            </a:r>
            <a:endParaRPr lang="pt-BR" dirty="0"/>
          </a:p>
        </p:txBody>
      </p:sp>
    </p:spTree>
    <p:extLst>
      <p:ext uri="{BB962C8B-B14F-4D97-AF65-F5344CB8AC3E}">
        <p14:creationId xmlns:p14="http://schemas.microsoft.com/office/powerpoint/2010/main" val="2370172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98711" y="737559"/>
            <a:ext cx="10018713" cy="1752599"/>
          </a:xfrm>
        </p:spPr>
        <p:txBody>
          <a:bodyPr/>
          <a:lstStyle/>
          <a:p>
            <a:r>
              <a:rPr lang="pt-BR" b="1" dirty="0"/>
              <a:t>Violência e direito à </a:t>
            </a:r>
            <a:r>
              <a:rPr lang="pt-BR" b="1" dirty="0" smtClean="0"/>
              <a:t>informação</a:t>
            </a:r>
            <a:endParaRPr lang="pt-BR" dirty="0"/>
          </a:p>
        </p:txBody>
      </p:sp>
      <p:sp>
        <p:nvSpPr>
          <p:cNvPr id="3" name="Espaço Reservado para Conteúdo 2"/>
          <p:cNvSpPr>
            <a:spLocks noGrp="1"/>
          </p:cNvSpPr>
          <p:nvPr>
            <p:ph idx="1"/>
          </p:nvPr>
        </p:nvSpPr>
        <p:spPr>
          <a:xfrm>
            <a:off x="1993268" y="3227717"/>
            <a:ext cx="10018713" cy="3124201"/>
          </a:xfrm>
        </p:spPr>
        <p:txBody>
          <a:bodyPr/>
          <a:lstStyle/>
          <a:p>
            <a:r>
              <a:rPr lang="pt-BR" dirty="0"/>
              <a:t>Os diversos canais da grande mídia cumprem, entre outros, um papel simbólico na criação do pensamento único. Muito comumente os noticiários adotaram uma linguagem muito similar à dos programas de entretenimento. Ao invés de primarem pela apresentação do fato e, eventualmente, pela análise que permite entendê-lo mais amplamente, ofertam leituras prontas e acabadas como se aquele fosse o único ponto de vista válido. Tem se criado a ideia de que a opinião externada pelo veículo de comunicação coincide com o próprio fato. </a:t>
            </a:r>
          </a:p>
          <a:p>
            <a:endParaRPr lang="pt-BR" dirty="0"/>
          </a:p>
        </p:txBody>
      </p:sp>
      <p:pic>
        <p:nvPicPr>
          <p:cNvPr id="19458" name="Picture 2" descr="Resultado de imagem para midia e viol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5" y="1"/>
            <a:ext cx="3769176" cy="301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331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84310" y="207035"/>
            <a:ext cx="10018713" cy="6176512"/>
          </a:xfrm>
        </p:spPr>
        <p:txBody>
          <a:bodyPr/>
          <a:lstStyle/>
          <a:p>
            <a:r>
              <a:rPr lang="pt-BR" dirty="0"/>
              <a:t>Agindo dessa forma, os meios de comunicação podem ocultar intencionalmente as contradições sociais ou impedir que os conflitos venham ao conhecimento geral. </a:t>
            </a:r>
          </a:p>
          <a:p>
            <a:r>
              <a:rPr lang="pt-PT" dirty="0"/>
              <a:t>O caso mais extremo desse tipo de prática é representado pelos programas que fazem propaganda aberta em favor da justiça como vingança social. </a:t>
            </a:r>
            <a:endParaRPr lang="pt-PT" dirty="0" smtClean="0"/>
          </a:p>
          <a:p>
            <a:r>
              <a:rPr lang="pt-PT" dirty="0"/>
              <a:t>Transformar a pobreza em mercadoria exposta não significa, necessariamente, oferecer contribuição alguma para superá-la. Nesse sentido, a mídia não ajuda a superar a violência, mas sim a alimentá-la. As mídias podem ajudar a construir a fraternidade e despertar para uma convivência pacífica</a:t>
            </a:r>
            <a:endParaRPr lang="pt-BR" dirty="0"/>
          </a:p>
        </p:txBody>
      </p:sp>
    </p:spTree>
    <p:extLst>
      <p:ext uri="{BB962C8B-B14F-4D97-AF65-F5344CB8AC3E}">
        <p14:creationId xmlns:p14="http://schemas.microsoft.com/office/powerpoint/2010/main" val="449037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Religião e violência</a:t>
            </a:r>
          </a:p>
        </p:txBody>
      </p:sp>
      <p:sp>
        <p:nvSpPr>
          <p:cNvPr id="3" name="Espaço Reservado para Conteúdo 2"/>
          <p:cNvSpPr>
            <a:spLocks noGrp="1"/>
          </p:cNvSpPr>
          <p:nvPr>
            <p:ph idx="1"/>
          </p:nvPr>
        </p:nvSpPr>
        <p:spPr/>
        <p:txBody>
          <a:bodyPr/>
          <a:lstStyle/>
          <a:p>
            <a:r>
              <a:rPr lang="pt-PT" dirty="0"/>
              <a:t>Quando as pessoas se reúnem em comunidade  e na identidade de suas crenças, elas reforçam os laços que  as unem e reconhecem-se como irmãos, irmãs e semelhantes.</a:t>
            </a:r>
            <a:endParaRPr lang="pt-BR" dirty="0"/>
          </a:p>
          <a:p>
            <a:r>
              <a:rPr lang="pt-PT" dirty="0"/>
              <a:t>Assim, as religiões – que têm em comum a promoção da vida, da liberdade, da justiça e da solidariedade – podem constituir fundamental instrumento para a promoção de uma cultura da paz e da vida.</a:t>
            </a:r>
            <a:endParaRPr lang="pt-BR" dirty="0"/>
          </a:p>
        </p:txBody>
      </p:sp>
      <p:pic>
        <p:nvPicPr>
          <p:cNvPr id="20482" name="Picture 2" descr="Resultado de imagem para intolerancia religi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49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84310" y="690113"/>
            <a:ext cx="10018713" cy="5101087"/>
          </a:xfrm>
        </p:spPr>
        <p:txBody>
          <a:bodyPr/>
          <a:lstStyle/>
          <a:p>
            <a:r>
              <a:rPr lang="pt-PT" dirty="0" smtClean="0"/>
              <a:t>É possível </a:t>
            </a:r>
            <a:r>
              <a:rPr lang="pt-PT" dirty="0"/>
              <a:t>que a experiência religiosa também se converta em uma forma de violência. No Brasil, tem sido comum que a intolerância e o fanatismo religiosos se concretizem no desrespeito à liberdade de expressão, nas proibições de uso de vestimentas rituais em público, nas agressões físicas a pessoas e a monumentos religiosos, além do uso indevido de símbolos de outra religião com o fim de desmerecer, condenar ou mesmo demonizar práticas religiosas</a:t>
            </a:r>
            <a:r>
              <a:rPr lang="pt-PT" dirty="0" smtClean="0"/>
              <a:t>.</a:t>
            </a:r>
          </a:p>
          <a:p>
            <a:r>
              <a:rPr lang="pt-PT" dirty="0" smtClean="0"/>
              <a:t>Religiões de matriz africana</a:t>
            </a:r>
          </a:p>
          <a:p>
            <a:r>
              <a:rPr lang="pt-PT" dirty="0" smtClean="0"/>
              <a:t>Entre 2011 e 2015: 697 denúncias de intolerância religiosa.</a:t>
            </a:r>
          </a:p>
          <a:p>
            <a:endParaRPr lang="pt-BR" dirty="0"/>
          </a:p>
        </p:txBody>
      </p:sp>
    </p:spTree>
    <p:extLst>
      <p:ext uri="{BB962C8B-B14F-4D97-AF65-F5344CB8AC3E}">
        <p14:creationId xmlns:p14="http://schemas.microsoft.com/office/powerpoint/2010/main" val="2478040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7059" y="362310"/>
            <a:ext cx="10018713" cy="1752599"/>
          </a:xfrm>
        </p:spPr>
        <p:txBody>
          <a:bodyPr/>
          <a:lstStyle/>
          <a:p>
            <a:r>
              <a:rPr lang="pt-PT" b="1" dirty="0"/>
              <a:t>Violência no </a:t>
            </a:r>
            <a:r>
              <a:rPr lang="pt-PT" b="1" dirty="0" smtClean="0"/>
              <a:t>trânsito</a:t>
            </a:r>
            <a:endParaRPr lang="pt-BR" dirty="0"/>
          </a:p>
        </p:txBody>
      </p:sp>
      <p:sp>
        <p:nvSpPr>
          <p:cNvPr id="3" name="Espaço Reservado para Conteúdo 2"/>
          <p:cNvSpPr>
            <a:spLocks noGrp="1"/>
          </p:cNvSpPr>
          <p:nvPr>
            <p:ph idx="1"/>
          </p:nvPr>
        </p:nvSpPr>
        <p:spPr>
          <a:xfrm>
            <a:off x="1303155" y="1856117"/>
            <a:ext cx="10018713" cy="3124201"/>
          </a:xfrm>
        </p:spPr>
        <p:txBody>
          <a:bodyPr>
            <a:normAutofit/>
          </a:bodyPr>
          <a:lstStyle/>
          <a:p>
            <a:r>
              <a:rPr lang="pt-BR" dirty="0"/>
              <a:t>No ano de 2010, houve 1,24 milhão de mortes por acidente de trânsito em 182 países do mundo. Com o aumento significativo de acidentes e mortes e o agravamento da violência no trânsito, a Organização das Nações Unidas proclamou a </a:t>
            </a:r>
            <a:r>
              <a:rPr lang="pt-BR" u="sng" dirty="0">
                <a:hlinkClick r:id="rId2"/>
              </a:rPr>
              <a:t>Década de Ação pela Segurança no Trânsito 2011-2020</a:t>
            </a:r>
            <a:r>
              <a:rPr lang="pt-BR" i="1" dirty="0"/>
              <a:t>,</a:t>
            </a:r>
            <a:r>
              <a:rPr lang="pt-BR" dirty="0"/>
              <a:t> com o intuito de implementar planos regionais, nacionais e internacionais na tentativa de reduzir os acidentes e as vítimas</a:t>
            </a:r>
            <a:r>
              <a:rPr lang="pt-BR" dirty="0" smtClean="0"/>
              <a:t>.</a:t>
            </a:r>
            <a:endParaRPr lang="pt-BR" dirty="0"/>
          </a:p>
        </p:txBody>
      </p:sp>
      <p:pic>
        <p:nvPicPr>
          <p:cNvPr id="21506" name="Picture 2" descr="Resultado de imagem para violencia no trans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370" y="4218316"/>
            <a:ext cx="3841630" cy="264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52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84310" y="241540"/>
            <a:ext cx="10018713" cy="6288655"/>
          </a:xfrm>
        </p:spPr>
        <p:txBody>
          <a:bodyPr>
            <a:normAutofit/>
          </a:bodyPr>
          <a:lstStyle/>
          <a:p>
            <a:r>
              <a:rPr lang="pt-BR" dirty="0"/>
              <a:t>As principais causas da violência no transito são evitáveis. As mais conhecidas são: dirigir sob efeito de álcool ou de entorpecentes, trafegar em velocidade inadequada, inexperiência na direção, falta de atenção e de manutenção no veículo. 	 Além desses fatores, muitas rodovias estão mal sinalizadas e muitos motoristas arriscam suas vidas. De maneira geral, cerca de 30% das mortes violentas estão associadas ao consumo de álcool seguido da condução de veículos.</a:t>
            </a:r>
          </a:p>
          <a:p>
            <a:r>
              <a:rPr lang="pt-BR" dirty="0"/>
              <a:t>Vale recordar o espírito agressivo muitas vezes presente no trânsito urbano. Muitas vezes, a falta de paciência e equidade de um motorista para com o outro geram discussões desnecessárias e, muitas vezes, infelizmente, seguidas de agressão física e até mesmo assassinato. </a:t>
            </a:r>
          </a:p>
        </p:txBody>
      </p:sp>
    </p:spTree>
    <p:extLst>
      <p:ext uri="{BB962C8B-B14F-4D97-AF65-F5344CB8AC3E}">
        <p14:creationId xmlns:p14="http://schemas.microsoft.com/office/powerpoint/2010/main" val="2301128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9809" y="685800"/>
            <a:ext cx="10018713" cy="1752599"/>
          </a:xfrm>
        </p:spPr>
        <p:txBody>
          <a:bodyPr>
            <a:normAutofit/>
          </a:bodyPr>
          <a:lstStyle/>
          <a:p>
            <a:r>
              <a:rPr lang="pt-BR" sz="5400" dirty="0" smtClean="0"/>
              <a:t>Pista para reflexão</a:t>
            </a:r>
            <a:endParaRPr lang="pt-BR" sz="5400" dirty="0"/>
          </a:p>
        </p:txBody>
      </p:sp>
      <p:sp>
        <p:nvSpPr>
          <p:cNvPr id="3" name="Espaço Reservado para Conteúdo 2"/>
          <p:cNvSpPr>
            <a:spLocks noGrp="1"/>
          </p:cNvSpPr>
          <p:nvPr>
            <p:ph idx="1"/>
          </p:nvPr>
        </p:nvSpPr>
        <p:spPr>
          <a:xfrm>
            <a:off x="1484310" y="2045776"/>
            <a:ext cx="10480382" cy="4355023"/>
          </a:xfrm>
        </p:spPr>
        <p:txBody>
          <a:bodyPr/>
          <a:lstStyle/>
          <a:p>
            <a:r>
              <a:rPr lang="pt-BR" sz="2800" dirty="0" smtClean="0"/>
              <a:t>QUAL O ALCANCE DA VIOLÊNCIA NAS REALIDADES URBANAS E RURAIS DE NOSSO REGIONAL?</a:t>
            </a:r>
          </a:p>
          <a:p>
            <a:r>
              <a:rPr lang="pt-BR" sz="2800" dirty="0" smtClean="0"/>
              <a:t>A POPULAÇÃO SEMPRE REFORÇA A VIOLÊNCIA DIRETA. COMO AMPLIAR A REFLEXÃO SOBRE A VIOLÊNCIA CULTURAL E ESTRUTURAL?</a:t>
            </a:r>
          </a:p>
          <a:p>
            <a:r>
              <a:rPr lang="pt-BR" sz="2800" dirty="0" smtClean="0"/>
              <a:t>COMO </a:t>
            </a:r>
            <a:r>
              <a:rPr lang="pt-BR" sz="2800" dirty="0"/>
              <a:t>IMPLEMENTAR POLÍTICAS PÚBLICAS QUE NÃO GEREM UM ENCLAUSURAMENTO DO POVO BRASILEIRO</a:t>
            </a:r>
            <a:r>
              <a:rPr lang="pt-BR" sz="2800" dirty="0" smtClean="0"/>
              <a:t>?</a:t>
            </a:r>
          </a:p>
          <a:p>
            <a:pPr marL="0" indent="0">
              <a:buNone/>
            </a:pPr>
            <a:endParaRPr lang="pt-BR" dirty="0"/>
          </a:p>
        </p:txBody>
      </p:sp>
    </p:spTree>
    <p:extLst>
      <p:ext uri="{BB962C8B-B14F-4D97-AF65-F5344CB8AC3E}">
        <p14:creationId xmlns:p14="http://schemas.microsoft.com/office/powerpoint/2010/main" val="3821495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9801926-F685-477C-9476-7D9D81F1A0CE}"/>
              </a:ext>
            </a:extLst>
          </p:cNvPr>
          <p:cNvSpPr>
            <a:spLocks noGrp="1"/>
          </p:cNvSpPr>
          <p:nvPr>
            <p:ph idx="1"/>
          </p:nvPr>
        </p:nvSpPr>
        <p:spPr>
          <a:xfrm>
            <a:off x="1484310" y="559293"/>
            <a:ext cx="10018713" cy="5231907"/>
          </a:xfrm>
        </p:spPr>
        <p:txBody>
          <a:bodyPr/>
          <a:lstStyle/>
          <a:p>
            <a:r>
              <a:rPr lang="pt-BR" dirty="0"/>
              <a:t>Apesar de possuir menos de 3% da população mundial, nosso país responde por quase 13% dos assassinatos no planeta. Em 2014, o Brasil chegou ao topo do </a:t>
            </a:r>
            <a:r>
              <a:rPr lang="pt-BR" i="1" dirty="0"/>
              <a:t>ranking</a:t>
            </a:r>
            <a:r>
              <a:rPr lang="pt-BR" dirty="0"/>
              <a:t>, considerado o número absoluto de homicídios. </a:t>
            </a:r>
            <a:r>
              <a:rPr lang="de-DE" dirty="0"/>
              <a:t>Foram 59.627 mortes, segundo o Instituto de Pesquisa Econômica Aplicada (Ipea). </a:t>
            </a:r>
            <a:endParaRPr lang="pt-BR" b="1" dirty="0"/>
          </a:p>
          <a:p>
            <a:r>
              <a:rPr lang="pt-BR" dirty="0"/>
              <a:t>Esses números fazem parte da Nota Técnica do Atlas da Violência, parceria do Ipea com o Fórum Brasileiro de Segurança Pública.</a:t>
            </a:r>
            <a:r>
              <a:rPr lang="pt-BR" b="1" dirty="0"/>
              <a:t> </a:t>
            </a:r>
            <a:r>
              <a:rPr lang="pt-BR" dirty="0"/>
              <a:t>Os pesquisadores concluíram que, além de uma tragédia social, está em andamento uma tragédia econômica, em razão dos impactos causados no setor público, nas empresas e nas famílias.</a:t>
            </a:r>
            <a:endParaRPr lang="pt-BR" b="1" dirty="0"/>
          </a:p>
          <a:p>
            <a:pPr marL="0" indent="0">
              <a:buNone/>
            </a:pPr>
            <a:r>
              <a:rPr lang="pt-BR" dirty="0"/>
              <a:t> </a:t>
            </a:r>
          </a:p>
          <a:p>
            <a:endParaRPr lang="pt-BR" dirty="0"/>
          </a:p>
        </p:txBody>
      </p:sp>
    </p:spTree>
    <p:extLst>
      <p:ext uri="{BB962C8B-B14F-4D97-AF65-F5344CB8AC3E}">
        <p14:creationId xmlns:p14="http://schemas.microsoft.com/office/powerpoint/2010/main" val="3017843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8A8544E9-A252-4C76-8DCA-F1AEB1717445}"/>
              </a:ext>
            </a:extLst>
          </p:cNvPr>
          <p:cNvSpPr>
            <a:spLocks noGrp="1"/>
          </p:cNvSpPr>
          <p:nvPr>
            <p:ph idx="1"/>
          </p:nvPr>
        </p:nvSpPr>
        <p:spPr>
          <a:xfrm>
            <a:off x="1484310" y="559293"/>
            <a:ext cx="10018713" cy="5231907"/>
          </a:xfrm>
        </p:spPr>
        <p:txBody>
          <a:bodyPr/>
          <a:lstStyle/>
          <a:p>
            <a:r>
              <a:rPr lang="pt-BR" dirty="0"/>
              <a:t>COMO IMPLEMENTAR POLÍTICAS PÚBLICAS QUE NÃO GEREM UM ENCLAUSURAMENTO DO POVO BRASILEIRO?</a:t>
            </a:r>
          </a:p>
          <a:p>
            <a:r>
              <a:rPr lang="pt-BR" dirty="0"/>
              <a:t>TOMAR CONSCIÊNCIA QUE A QUESTÃO DA SEGURANÇA PÚBLICA NÃO É UM PROBLEMA DE POLICÍA, MAS É UM PROBLEMA SOCIAL.</a:t>
            </a:r>
          </a:p>
          <a:p>
            <a:r>
              <a:rPr lang="pt-BR" dirty="0"/>
              <a:t>PERCEBER QUE MUITO MAIS QUE A VIOLÊNCIA DIRETA, EXISTE UMA VIOLÊNCIA INDIRETA QUE GARANTE A PERPETUAÇÃO DOS MECANISMO DE VIOLÊNCIA </a:t>
            </a:r>
          </a:p>
        </p:txBody>
      </p:sp>
    </p:spTree>
    <p:extLst>
      <p:ext uri="{BB962C8B-B14F-4D97-AF65-F5344CB8AC3E}">
        <p14:creationId xmlns:p14="http://schemas.microsoft.com/office/powerpoint/2010/main" val="3685381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0AE492-E4FC-42E3-BC3E-A079B74FDC0E}"/>
              </a:ext>
            </a:extLst>
          </p:cNvPr>
          <p:cNvSpPr>
            <a:spLocks noGrp="1"/>
          </p:cNvSpPr>
          <p:nvPr>
            <p:ph type="ctrTitle"/>
          </p:nvPr>
        </p:nvSpPr>
        <p:spPr/>
        <p:txBody>
          <a:bodyPr/>
          <a:lstStyle/>
          <a:p>
            <a:r>
              <a:rPr lang="pt-BR" dirty="0"/>
              <a:t>A VIOLÊNCIA COMO CULTURA </a:t>
            </a:r>
          </a:p>
        </p:txBody>
      </p:sp>
      <p:pic>
        <p:nvPicPr>
          <p:cNvPr id="3074" name="Picture 2" descr="Resultado de imagem para cultura de paz e não violê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0" y="1626049"/>
            <a:ext cx="4045489" cy="303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48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E8C76D-2965-46DE-BB4E-9726A9F24138}"/>
              </a:ext>
            </a:extLst>
          </p:cNvPr>
          <p:cNvSpPr>
            <a:spLocks noGrp="1"/>
          </p:cNvSpPr>
          <p:nvPr>
            <p:ph type="title"/>
          </p:nvPr>
        </p:nvSpPr>
        <p:spPr/>
        <p:txBody>
          <a:bodyPr/>
          <a:lstStyle/>
          <a:p>
            <a:r>
              <a:rPr lang="pt-BR" dirty="0"/>
              <a:t>A VIOLÊNCIA NO COTIDIANO</a:t>
            </a:r>
          </a:p>
        </p:txBody>
      </p:sp>
      <p:sp>
        <p:nvSpPr>
          <p:cNvPr id="3" name="Espaço Reservado para Conteúdo 2">
            <a:extLst>
              <a:ext uri="{FF2B5EF4-FFF2-40B4-BE49-F238E27FC236}">
                <a16:creationId xmlns:a16="http://schemas.microsoft.com/office/drawing/2014/main" xmlns="" id="{946CFD38-9DBA-480A-A58E-758DE361E831}"/>
              </a:ext>
            </a:extLst>
          </p:cNvPr>
          <p:cNvSpPr>
            <a:spLocks noGrp="1"/>
          </p:cNvSpPr>
          <p:nvPr>
            <p:ph idx="1"/>
          </p:nvPr>
        </p:nvSpPr>
        <p:spPr/>
        <p:txBody>
          <a:bodyPr/>
          <a:lstStyle/>
          <a:p>
            <a:r>
              <a:rPr lang="pt-BR" dirty="0"/>
              <a:t>POVO BRASILEIRO: um povo pacífico e festeiro </a:t>
            </a:r>
          </a:p>
          <a:p>
            <a:r>
              <a:rPr lang="pt-BR" dirty="0"/>
              <a:t>IMAGEM CONTRADITÓRIA: números da violência, racismo, violência de gênero, exploração infantil.....</a:t>
            </a:r>
          </a:p>
        </p:txBody>
      </p:sp>
      <p:pic>
        <p:nvPicPr>
          <p:cNvPr id="7" name="Imagem 6"/>
          <p:cNvPicPr>
            <a:picLocks noChangeAspect="1"/>
          </p:cNvPicPr>
          <p:nvPr/>
        </p:nvPicPr>
        <p:blipFill>
          <a:blip r:embed="rId2"/>
          <a:stretch>
            <a:fillRect/>
          </a:stretch>
        </p:blipFill>
        <p:spPr>
          <a:xfrm>
            <a:off x="2501660" y="5133975"/>
            <a:ext cx="8893834" cy="1314450"/>
          </a:xfrm>
          <a:prstGeom prst="rect">
            <a:avLst/>
          </a:prstGeom>
        </p:spPr>
      </p:pic>
    </p:spTree>
    <p:extLst>
      <p:ext uri="{BB962C8B-B14F-4D97-AF65-F5344CB8AC3E}">
        <p14:creationId xmlns:p14="http://schemas.microsoft.com/office/powerpoint/2010/main" val="3524030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F4459DBF-833E-438A-AD1E-B46F0C782415}"/>
              </a:ext>
            </a:extLst>
          </p:cNvPr>
          <p:cNvSpPr>
            <a:spLocks noGrp="1"/>
          </p:cNvSpPr>
          <p:nvPr>
            <p:ph idx="1"/>
          </p:nvPr>
        </p:nvSpPr>
        <p:spPr>
          <a:xfrm>
            <a:off x="1674091" y="241675"/>
            <a:ext cx="10018713" cy="3617343"/>
          </a:xfrm>
        </p:spPr>
        <p:txBody>
          <a:bodyPr/>
          <a:lstStyle/>
          <a:p>
            <a:r>
              <a:rPr lang="pt-BR" dirty="0"/>
              <a:t>Mapa da Violência 2016, mostra que, no Brasil, cinco pessoas são mortas por arma de fogo a cada hora. A cada dia, são 123 pessoas assassinadas dessa forma. No ano de 2014, houve mais de 40 mil mortes.</a:t>
            </a:r>
          </a:p>
          <a:p>
            <a:r>
              <a:rPr lang="pt-BR" dirty="0"/>
              <a:t>Mais homicídios no Brasil, do que vítimas de guerras</a:t>
            </a:r>
          </a:p>
          <a:p>
            <a:pPr marL="0" indent="0">
              <a:buNone/>
            </a:pPr>
            <a:endParaRPr lang="pt-BR" dirty="0"/>
          </a:p>
        </p:txBody>
      </p:sp>
      <p:pic>
        <p:nvPicPr>
          <p:cNvPr id="512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739" y="2674189"/>
            <a:ext cx="6636589" cy="39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2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7AAED1F5-1AE6-4FEE-9AF4-0197AB48DDD2}"/>
              </a:ext>
            </a:extLst>
          </p:cNvPr>
          <p:cNvSpPr>
            <a:spLocks noGrp="1"/>
          </p:cNvSpPr>
          <p:nvPr>
            <p:ph idx="1"/>
          </p:nvPr>
        </p:nvSpPr>
        <p:spPr>
          <a:xfrm>
            <a:off x="1484310" y="372862"/>
            <a:ext cx="10018713" cy="5912527"/>
          </a:xfrm>
        </p:spPr>
        <p:txBody>
          <a:bodyPr>
            <a:normAutofit/>
          </a:bodyPr>
          <a:lstStyle/>
          <a:p>
            <a:r>
              <a:rPr lang="pt-BR" sz="3200" b="1" dirty="0">
                <a:solidFill>
                  <a:schemeClr val="accent1">
                    <a:lumMod val="50000"/>
                  </a:schemeClr>
                </a:solidFill>
              </a:rPr>
              <a:t>TRÊS FATORES PARA DEFINIR ESPEAÇOS DE GUERRA E PAZ: </a:t>
            </a:r>
          </a:p>
          <a:p>
            <a:pPr marL="0" indent="0">
              <a:buNone/>
            </a:pPr>
            <a:r>
              <a:rPr lang="pt-BR" sz="2800" dirty="0"/>
              <a:t>1- </a:t>
            </a:r>
            <a:r>
              <a:rPr lang="pt-BR" sz="2800" b="1" u="sng" dirty="0"/>
              <a:t>Omissão do ministério público: </a:t>
            </a:r>
            <a:r>
              <a:rPr lang="pt-BR" sz="2800" dirty="0"/>
              <a:t>descuido com a periferias, que na maioria das vezes fica entregue ao cuidado de grupos armados.</a:t>
            </a:r>
          </a:p>
          <a:p>
            <a:pPr marL="0" indent="0">
              <a:buNone/>
            </a:pPr>
            <a:r>
              <a:rPr lang="pt-BR" sz="2800" dirty="0"/>
              <a:t>2- </a:t>
            </a:r>
            <a:r>
              <a:rPr lang="pt-BR" sz="2800" b="1" u="sng" dirty="0"/>
              <a:t>Poder e dinheiro: </a:t>
            </a:r>
            <a:r>
              <a:rPr lang="pt-BR" sz="2800" dirty="0"/>
              <a:t>só fica seguro quem pode pagar pela segurança. A segurança se torna privilégio de um grupo privilegiado.</a:t>
            </a:r>
          </a:p>
          <a:p>
            <a:pPr marL="0" indent="0">
              <a:buNone/>
            </a:pPr>
            <a:r>
              <a:rPr lang="pt-BR" sz="2800" dirty="0"/>
              <a:t>3- </a:t>
            </a:r>
            <a:r>
              <a:rPr lang="pt-BR" sz="2800" b="1" u="sng" dirty="0"/>
              <a:t>Tratamento seletivo da justiça: </a:t>
            </a:r>
            <a:r>
              <a:rPr lang="pt-BR" sz="2800" dirty="0"/>
              <a:t>quem tem condições de pagar bons advogados sempre consegue um tratamento especial. Sem contar o preconceito natural do sistema judiciário.</a:t>
            </a:r>
          </a:p>
          <a:p>
            <a:pPr marL="0" indent="0">
              <a:buNone/>
            </a:pPr>
            <a:endParaRPr lang="pt-BR" dirty="0"/>
          </a:p>
        </p:txBody>
      </p:sp>
    </p:spTree>
    <p:extLst>
      <p:ext uri="{BB962C8B-B14F-4D97-AF65-F5344CB8AC3E}">
        <p14:creationId xmlns:p14="http://schemas.microsoft.com/office/powerpoint/2010/main" val="3032335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ara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564</TotalTime>
  <Words>2404</Words>
  <Application>Microsoft Office PowerPoint</Application>
  <PresentationFormat>Widescreen</PresentationFormat>
  <Paragraphs>124</Paragraphs>
  <Slides>39</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39</vt:i4>
      </vt:variant>
    </vt:vector>
  </HeadingPairs>
  <TitlesOfParts>
    <vt:vector size="42" baseType="lpstr">
      <vt:lpstr>Arial</vt:lpstr>
      <vt:lpstr>Corbel</vt:lpstr>
      <vt:lpstr>Paralaxe</vt:lpstr>
      <vt:lpstr>VER</vt:lpstr>
      <vt:lpstr>TRÊS EIXOS: </vt:lpstr>
      <vt:lpstr>INTRODUÇÃO</vt:lpstr>
      <vt:lpstr>Apresentação do PowerPoint</vt:lpstr>
      <vt:lpstr>Apresentação do PowerPoint</vt:lpstr>
      <vt:lpstr>A VIOLÊNCIA COMO CULTURA </vt:lpstr>
      <vt:lpstr>A VIOLÊNCIA NO COTIDIANO</vt:lpstr>
      <vt:lpstr>Apresentação do PowerPoint</vt:lpstr>
      <vt:lpstr>Apresentação do PowerPoint</vt:lpstr>
      <vt:lpstr>CULTURA</vt:lpstr>
      <vt:lpstr>Apresentação do PowerPoint</vt:lpstr>
      <vt:lpstr>A violência cultura faz assim ...</vt:lpstr>
      <vt:lpstr>VIOLÊNCIA ESTRUTURAL</vt:lpstr>
      <vt:lpstr>Apresentação do PowerPoint</vt:lpstr>
      <vt:lpstr>Apresentação do PowerPoint</vt:lpstr>
      <vt:lpstr>A violência na história do Brasil</vt:lpstr>
      <vt:lpstr>A violência e a política</vt:lpstr>
      <vt:lpstr>Apresentação do PowerPoint</vt:lpstr>
      <vt:lpstr>Apresentação do PowerPoint</vt:lpstr>
      <vt:lpstr>Apresentação do PowerPoint</vt:lpstr>
      <vt:lpstr>AS VÍTIMAS DA VIOLÊNCIA NO BRASIL CONTEMPORÂNEO</vt:lpstr>
      <vt:lpstr>Violência racial</vt:lpstr>
      <vt:lpstr>Violência contra o jovem</vt:lpstr>
      <vt:lpstr>Violência contra mulheres e homens  </vt:lpstr>
      <vt:lpstr>Violência doméstica </vt:lpstr>
      <vt:lpstr>Exploração sexual e tráfico humano</vt:lpstr>
      <vt:lpstr>Violência contra os trabalhadores rurais e contra os povos tradicionais</vt:lpstr>
      <vt:lpstr>Violência e narcotráfico </vt:lpstr>
      <vt:lpstr>Ineficiência do aparato judicial</vt:lpstr>
      <vt:lpstr>Apresentação do PowerPoint</vt:lpstr>
      <vt:lpstr>Polícia e violência</vt:lpstr>
      <vt:lpstr>Apresentação do PowerPoint</vt:lpstr>
      <vt:lpstr>Violência e direito à informação</vt:lpstr>
      <vt:lpstr>Apresentação do PowerPoint</vt:lpstr>
      <vt:lpstr>Religião e violência</vt:lpstr>
      <vt:lpstr>Apresentação do PowerPoint</vt:lpstr>
      <vt:lpstr>Violência no trânsito</vt:lpstr>
      <vt:lpstr>Apresentação do PowerPoint</vt:lpstr>
      <vt:lpstr>Pista para reflexão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c:title>
  <dc:creator>EDITORIAL</dc:creator>
  <cp:lastModifiedBy>ADM</cp:lastModifiedBy>
  <cp:revision>26</cp:revision>
  <dcterms:created xsi:type="dcterms:W3CDTF">2017-10-09T13:20:05Z</dcterms:created>
  <dcterms:modified xsi:type="dcterms:W3CDTF">2017-10-21T17:21:48Z</dcterms:modified>
</cp:coreProperties>
</file>