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2" r:id="rId10"/>
    <p:sldId id="263" r:id="rId11"/>
    <p:sldId id="279" r:id="rId12"/>
    <p:sldId id="274" r:id="rId13"/>
    <p:sldId id="264" r:id="rId14"/>
    <p:sldId id="265" r:id="rId15"/>
    <p:sldId id="266" r:id="rId16"/>
    <p:sldId id="275" r:id="rId17"/>
    <p:sldId id="276" r:id="rId18"/>
    <p:sldId id="267" r:id="rId19"/>
    <p:sldId id="268" r:id="rId20"/>
    <p:sldId id="269" r:id="rId21"/>
    <p:sldId id="270" r:id="rId22"/>
    <p:sldId id="271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6DBDA-A75B-447D-B886-18B01C5B14DF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A377-6EE7-445F-9A54-FFC3C6210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31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A377-6EE7-445F-9A54-FFC3C6210F0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9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50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49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32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26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16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92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87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55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64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07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8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52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2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11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12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00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ED2F-F025-4EF8-9418-012FA3940C7A}" type="datetimeFigureOut">
              <a:rPr lang="pt-BR" smtClean="0"/>
              <a:t>08/12/2017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77F6DA-DF16-4CC6-9CC5-FD7E48C62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2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0803" y="868342"/>
            <a:ext cx="7766936" cy="1646302"/>
          </a:xfrm>
        </p:spPr>
        <p:txBody>
          <a:bodyPr/>
          <a:lstStyle/>
          <a:p>
            <a:r>
              <a:rPr lang="pt-BR" dirty="0" smtClean="0"/>
              <a:t>Campanha da Fraternidade 2018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6251" y="2880401"/>
            <a:ext cx="7766936" cy="1801327"/>
          </a:xfrm>
        </p:spPr>
        <p:txBody>
          <a:bodyPr>
            <a:noAutofit/>
          </a:bodyPr>
          <a:lstStyle/>
          <a:p>
            <a:r>
              <a:rPr lang="pt-BR" sz="9600" dirty="0" smtClean="0"/>
              <a:t>JULGAR </a:t>
            </a:r>
            <a:endParaRPr lang="pt-BR" sz="9600" dirty="0"/>
          </a:p>
        </p:txBody>
      </p:sp>
      <p:pic>
        <p:nvPicPr>
          <p:cNvPr id="1026" name="Picture 2" descr="Resultado de imagem para palavra de d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" y="3511297"/>
            <a:ext cx="4034193" cy="26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Violência no Novo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423408"/>
          </a:xfrm>
        </p:spPr>
        <p:txBody>
          <a:bodyPr>
            <a:noAutofit/>
          </a:bodyPr>
          <a:lstStyle/>
          <a:p>
            <a:r>
              <a:rPr lang="pt-BR" sz="2800" dirty="0"/>
              <a:t>Somente no NT, a luz da palavra </a:t>
            </a:r>
            <a:r>
              <a:rPr lang="pt-BR" sz="2800" dirty="0" smtClean="0"/>
              <a:t>definitiva </a:t>
            </a:r>
            <a:r>
              <a:rPr lang="pt-BR" sz="2800" dirty="0"/>
              <a:t>de Deus que nos é dada por </a:t>
            </a:r>
            <a:r>
              <a:rPr lang="pt-BR" sz="2800" b="1" u="sng" dirty="0" smtClean="0"/>
              <a:t>Jesus.</a:t>
            </a:r>
            <a:r>
              <a:rPr lang="pt-BR" sz="2800" dirty="0" smtClean="0"/>
              <a:t> Nele toda </a:t>
            </a:r>
            <a:r>
              <a:rPr lang="pt-BR" sz="2800" dirty="0"/>
              <a:t>a delicada </a:t>
            </a:r>
            <a:r>
              <a:rPr lang="pt-BR" sz="2800" dirty="0" smtClean="0"/>
              <a:t>temática </a:t>
            </a:r>
            <a:r>
              <a:rPr lang="pt-BR" sz="2800" dirty="0"/>
              <a:t>da violência e da vingança na Bíblia recebem uma </a:t>
            </a:r>
            <a:r>
              <a:rPr lang="pt-BR" sz="2800" b="1" u="sng" dirty="0"/>
              <a:t>resposta </a:t>
            </a:r>
            <a:r>
              <a:rPr lang="pt-BR" sz="2800" b="1" u="sng" dirty="0" smtClean="0"/>
              <a:t>definitiva</a:t>
            </a:r>
            <a:r>
              <a:rPr lang="pt-BR" sz="2800" b="1" u="sng" dirty="0"/>
              <a:t>. </a:t>
            </a:r>
            <a:endParaRPr lang="pt-BR" sz="2800" b="1" u="sng" dirty="0" smtClean="0"/>
          </a:p>
          <a:p>
            <a:r>
              <a:rPr lang="pt-BR" sz="2800" dirty="0" smtClean="0"/>
              <a:t>Os </a:t>
            </a:r>
            <a:r>
              <a:rPr lang="pt-BR" sz="2800" dirty="0"/>
              <a:t>escritos do NT nasceram a luz da Páscoa de Jesus e todos a </a:t>
            </a:r>
            <a:r>
              <a:rPr lang="pt-BR" sz="2800" dirty="0" smtClean="0"/>
              <a:t>refletem </a:t>
            </a:r>
            <a:r>
              <a:rPr lang="pt-BR" sz="2800" dirty="0"/>
              <a:t>de alguma forma. </a:t>
            </a:r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centro do NT é </a:t>
            </a:r>
            <a:r>
              <a:rPr lang="pt-BR" sz="2800" dirty="0" smtClean="0"/>
              <a:t>Jesus, </a:t>
            </a:r>
            <a:r>
              <a:rPr lang="pt-BR" sz="2800" dirty="0"/>
              <a:t>que é por </a:t>
            </a:r>
            <a:r>
              <a:rPr lang="pt-BR" sz="2800" dirty="0" smtClean="0"/>
              <a:t>excelência,  </a:t>
            </a:r>
            <a:r>
              <a:rPr lang="pt-BR" sz="2800" dirty="0"/>
              <a:t>uma pessoa não violenta. Por </a:t>
            </a:r>
            <a:r>
              <a:rPr lang="pt-BR" sz="2800" dirty="0" smtClean="0"/>
              <a:t>isso, </a:t>
            </a:r>
            <a:r>
              <a:rPr lang="pt-BR" sz="2800" dirty="0"/>
              <a:t>não se encontra nenhum tipo de incentivo a </a:t>
            </a:r>
            <a:r>
              <a:rPr lang="pt-BR" sz="2800"/>
              <a:t>violência </a:t>
            </a:r>
            <a:r>
              <a:rPr lang="pt-BR" sz="2800" smtClean="0"/>
              <a:t>páginas do NT.</a:t>
            </a:r>
            <a:endParaRPr lang="pt-BR" sz="2800" dirty="0" smtClean="0"/>
          </a:p>
          <a:p>
            <a:endParaRPr lang="pt-BR" sz="2800" dirty="0"/>
          </a:p>
        </p:txBody>
      </p:sp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792480"/>
            <a:ext cx="2799446" cy="542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mais antigo relato é de violência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08176"/>
            <a:ext cx="8596668" cy="5001767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Não </a:t>
            </a:r>
            <a:r>
              <a:rPr lang="pt-BR" sz="2800" dirty="0"/>
              <a:t>é para impressionar que a parte mais antiga e mais desenvolvida do NT seja o relato da paixão de Jesus, um evento violento e injusto que se inicia com a prisão, passa pela flagelação até o seu ocaso na crucificação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A Tentação dos discípulos para recorrer a violência.</a:t>
            </a:r>
          </a:p>
          <a:p>
            <a:r>
              <a:rPr lang="pt-BR" sz="2800" dirty="0"/>
              <a:t>As palavras de Jesus apresentam novidades. Ele prega o </a:t>
            </a:r>
            <a:r>
              <a:rPr lang="pt-BR" sz="2800" u="sng" dirty="0"/>
              <a:t>amor aos inimigos</a:t>
            </a:r>
            <a:r>
              <a:rPr lang="pt-BR" sz="2800" dirty="0"/>
              <a:t> fundamentando esta atitude a Deus Pai (</a:t>
            </a:r>
            <a:r>
              <a:rPr lang="pt-BR" sz="2800" dirty="0" err="1"/>
              <a:t>Mt</a:t>
            </a:r>
            <a:r>
              <a:rPr lang="pt-BR" sz="2800" dirty="0"/>
              <a:t> 5,44 e </a:t>
            </a:r>
            <a:r>
              <a:rPr lang="pt-BR" sz="2800" dirty="0" err="1"/>
              <a:t>Lc</a:t>
            </a:r>
            <a:r>
              <a:rPr lang="pt-BR" sz="2800" dirty="0"/>
              <a:t> 6,27): “Ouvistes que foi dito: ‘Ame o seu próximo e odeie o seu inimigo. Mas eu vos 22 digo: Amai os vossos inimigos e orai pelos que vos perseguem, para que sejais filhos do vosso Pai que está nos céus; ele faz nascer o seu sol sobre maus e bons e vir chuvas sobre justos e injustos.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85423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878" y="649223"/>
            <a:ext cx="8596668" cy="562355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Tipos de messianismos associados a violência</a:t>
            </a:r>
          </a:p>
          <a:p>
            <a:r>
              <a:rPr lang="pt-BR" sz="2400" dirty="0" smtClean="0"/>
              <a:t>Contexto vivido na Palestina como contexto de violência</a:t>
            </a:r>
          </a:p>
          <a:p>
            <a:r>
              <a:rPr lang="pt-BR" sz="2400" dirty="0" smtClean="0"/>
              <a:t>Jesus é o messias, não o cavaleiro das guerras, mas o que vem montado no jumentinho, o homem de paz.</a:t>
            </a:r>
          </a:p>
          <a:p>
            <a:r>
              <a:rPr lang="pt-BR" sz="2400" dirty="0" smtClean="0"/>
              <a:t>Ele vence a violência com a força da Palavra.</a:t>
            </a:r>
          </a:p>
          <a:p>
            <a:r>
              <a:rPr lang="pt-BR" sz="2400" dirty="0"/>
              <a:t>Deus enviou-o (seu Filho) para nos salvar, para persuadir, e não para violentar, pois em Deus não há violência (Carta a </a:t>
            </a:r>
            <a:r>
              <a:rPr lang="pt-BR" sz="2400" dirty="0" err="1"/>
              <a:t>Diogneto</a:t>
            </a:r>
            <a:r>
              <a:rPr lang="pt-BR" sz="2400" dirty="0"/>
              <a:t> VII,4</a:t>
            </a:r>
            <a:r>
              <a:rPr lang="pt-BR" sz="2400" dirty="0" smtClean="0"/>
              <a:t>)</a:t>
            </a:r>
          </a:p>
          <a:p>
            <a:r>
              <a:rPr lang="pt-BR" sz="2400" dirty="0" smtClean="0"/>
              <a:t>A superação da violência sempre passa pelo mistério pascal (sacrifício e frutos)</a:t>
            </a:r>
          </a:p>
          <a:p>
            <a:r>
              <a:rPr lang="pt-BR" sz="2400" dirty="0" smtClean="0"/>
              <a:t>Grande missão da Igreja é desenvenenar a imagem de Deus.</a:t>
            </a:r>
            <a:endParaRPr lang="pt-BR" sz="2400" dirty="0"/>
          </a:p>
        </p:txBody>
      </p:sp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12" y="2157983"/>
            <a:ext cx="3062788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violência brota do coração do homem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632" y="1517904"/>
            <a:ext cx="8789370" cy="5074919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Pois é de dentro,  do coração humano, que saem as más intenções: imoralidade sexual, roubos, homicídios, adultérios, ambições desmedidas, perversidades; fraude, devassidão, inveja, calúnia, orgulho e insensatez. Todas essas coisas saem de dentro, e são elas que tornam alguém impuro” (Mc 7,14-23). </a:t>
            </a:r>
          </a:p>
          <a:p>
            <a:r>
              <a:rPr lang="pt-BR" sz="2000" b="1" dirty="0" smtClean="0"/>
              <a:t>O coração do homem </a:t>
            </a:r>
            <a:r>
              <a:rPr lang="pt-BR" sz="2000" b="1" dirty="0" smtClean="0"/>
              <a:t> </a:t>
            </a:r>
            <a:r>
              <a:rPr lang="pt-BR" sz="2000" b="1" dirty="0" smtClean="0"/>
              <a:t>precisa ser pacificado para que possa superar a ideia que o outro seja um risco a ser eliminado. </a:t>
            </a:r>
          </a:p>
          <a:p>
            <a:r>
              <a:rPr lang="pt-BR" sz="2000" b="1" dirty="0" smtClean="0"/>
              <a:t>A superação da violência passa necessariamente pela </a:t>
            </a:r>
            <a:r>
              <a:rPr lang="pt-BR" sz="2000" b="1" dirty="0" smtClean="0"/>
              <a:t> </a:t>
            </a:r>
            <a:r>
              <a:rPr lang="pt-BR" sz="2000" b="1" dirty="0" smtClean="0"/>
              <a:t>conversão dos atos do homem que pressupõe uma conversão de seu coração. </a:t>
            </a:r>
          </a:p>
          <a:p>
            <a:r>
              <a:rPr lang="pt-BR" sz="2000" b="1" dirty="0" smtClean="0"/>
              <a:t>A espiritualidade é apontada como um instrumento necessário para este processo: “Amai vossos inimigos e orai pelos que vos perseguem” (</a:t>
            </a:r>
            <a:r>
              <a:rPr lang="pt-BR" sz="2000" b="1" dirty="0" err="1" smtClean="0"/>
              <a:t>Mt</a:t>
            </a:r>
            <a:r>
              <a:rPr lang="pt-BR" sz="2000" b="1" dirty="0" smtClean="0"/>
              <a:t> 5,44), “brilhe vossa luz diante dos homens, para que vejam as vossas boas obras e glorifiquem vosso Pai que está nos céus” (</a:t>
            </a:r>
            <a:r>
              <a:rPr lang="pt-BR" sz="2000" b="1" dirty="0" err="1" smtClean="0"/>
              <a:t>Mt</a:t>
            </a:r>
            <a:r>
              <a:rPr lang="pt-BR" sz="2000" b="1" dirty="0" smtClean="0"/>
              <a:t> 5,16).	</a:t>
            </a:r>
            <a:endParaRPr lang="pt-BR" sz="2000" b="1" dirty="0"/>
          </a:p>
        </p:txBody>
      </p:sp>
      <p:pic>
        <p:nvPicPr>
          <p:cNvPr id="10242" name="Picture 2" descr="Resultado de imagem para coração fer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592056" y="1700784"/>
            <a:ext cx="2599944" cy="34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61697"/>
            <a:ext cx="8596668" cy="1320800"/>
          </a:xfrm>
        </p:spPr>
        <p:txBody>
          <a:bodyPr/>
          <a:lstStyle/>
          <a:p>
            <a:r>
              <a:rPr lang="pt-BR" dirty="0" smtClean="0"/>
              <a:t>O Filho vence a violência pelo dom de </a:t>
            </a:r>
            <a:r>
              <a:rPr lang="pt-BR" dirty="0" smtClean="0"/>
              <a:t>si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579" y="1682497"/>
            <a:ext cx="9134178" cy="4358866"/>
          </a:xfrm>
        </p:spPr>
        <p:txBody>
          <a:bodyPr>
            <a:noAutofit/>
          </a:bodyPr>
          <a:lstStyle/>
          <a:p>
            <a:r>
              <a:rPr lang="pt-BR" sz="2400" dirty="0"/>
              <a:t>Jesus revela que Deus é Pai (</a:t>
            </a:r>
            <a:r>
              <a:rPr lang="pt-BR" sz="2400" i="1" dirty="0" err="1"/>
              <a:t>Abbá</a:t>
            </a:r>
            <a:r>
              <a:rPr lang="pt-BR" sz="2400" dirty="0"/>
              <a:t>) e os homens e mulheres são irmãos e irmãs.  A fraternidade anunciada por Jesus é composta de um caminho de misericórdia, que pede e oferece perdão; um caminho em que se assume a postura do samaritano, que se inclina sobre a dor do que sofreu violência e dele cuida e com ele supera o sofrimento.</a:t>
            </a:r>
          </a:p>
          <a:p>
            <a:r>
              <a:rPr lang="pt-BR" sz="2400" dirty="0"/>
              <a:t>O Novo Testamento implica uma consequência prática: quem conhece Jesus promove a paz, jamais estimula à violência. Quem, em Cristo, sabe que foi agraciado com a paz, deve se tornar um reconciliador, um construtor de paz.</a:t>
            </a:r>
          </a:p>
          <a:p>
            <a:endParaRPr lang="pt-BR" sz="2000" dirty="0" smtClean="0"/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52" y="667512"/>
            <a:ext cx="2351994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Igreja convida a vencer a violência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08761"/>
            <a:ext cx="8596668" cy="4532602"/>
          </a:xfrm>
        </p:spPr>
        <p:txBody>
          <a:bodyPr>
            <a:normAutofit/>
          </a:bodyPr>
          <a:lstStyle/>
          <a:p>
            <a:r>
              <a:rPr lang="pt-BR" dirty="0"/>
              <a:t>A Igreja guarda o tesouro deixado por seu fundador, cabendo-lhe  a missão do anúncio do Evangelho da paz e da superação da violência.</a:t>
            </a:r>
          </a:p>
          <a:p>
            <a:r>
              <a:rPr lang="pt-BR" dirty="0"/>
              <a:t>Quando estudamos a história da Igreja percebemos que nem sempre ela foi fiel à sua missão; muitas vezes escolheu o caminho do não diálogo chegando a extremos escandalosos.</a:t>
            </a:r>
          </a:p>
          <a:p>
            <a:r>
              <a:rPr lang="pt-BR" dirty="0"/>
              <a:t>A Igreja não esconde os erros da sua história, mas aprende com eles e busca cada dia refazer a escolha do seguimento de Jesus. A Igreja segue o seu Mestre, o não violento  que morreu de morte violenta, e guiada pela sua presença Ressurreta  e pelo seu Espírito, por meio da comunhão e da missão, busca oferecer a todos os povos um caminho para vencer a violência.</a:t>
            </a:r>
          </a:p>
          <a:p>
            <a:r>
              <a:rPr lang="pt-BR" dirty="0"/>
              <a:t>Poder-se-ia aqui fazer memória de inúmeros homens e mulheres que ao longo dos séculos deram testemunho de superação da violência. Contudo, essa reflexão se centrará na primavera da Igreja no século XX, o Concílio Ecumênico Vaticano II e os papas contemporâneos.</a:t>
            </a:r>
          </a:p>
          <a:p>
            <a:endParaRPr lang="pt-BR" dirty="0"/>
          </a:p>
        </p:txBody>
      </p:sp>
      <p:pic>
        <p:nvPicPr>
          <p:cNvPr id="12290" name="Picture 2" descr="Resultado de imagem para fé crist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-21336"/>
            <a:ext cx="2917998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422" y="292609"/>
            <a:ext cx="8596668" cy="5556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b="1" dirty="0" smtClean="0"/>
              <a:t>A) </a:t>
            </a:r>
            <a:r>
              <a:rPr lang="pt-BR" sz="2000" b="1" dirty="0" err="1" smtClean="0"/>
              <a:t>Gaudium</a:t>
            </a:r>
            <a:r>
              <a:rPr lang="pt-BR" sz="2000" b="1" dirty="0" smtClean="0"/>
              <a:t> et </a:t>
            </a:r>
            <a:r>
              <a:rPr lang="pt-BR" sz="2000" b="1" dirty="0" err="1" smtClean="0"/>
              <a:t>spes</a:t>
            </a:r>
            <a:endParaRPr lang="pt-BR" sz="2000" b="1" dirty="0" smtClean="0"/>
          </a:p>
          <a:p>
            <a:r>
              <a:rPr lang="pt-BR" sz="2000" dirty="0" smtClean="0"/>
              <a:t>Em </a:t>
            </a:r>
            <a:r>
              <a:rPr lang="pt-BR" sz="2000" dirty="0"/>
              <a:t>sua reflexão sobre a comunidade humana internacional, a Constituição pastoral  sobre a Igreja no mundo de hoje (</a:t>
            </a:r>
            <a:r>
              <a:rPr lang="pt-BR" sz="2000" i="1" dirty="0" err="1"/>
              <a:t>Gaudium</a:t>
            </a:r>
            <a:r>
              <a:rPr lang="pt-BR" sz="2000" i="1" dirty="0"/>
              <a:t> et </a:t>
            </a:r>
            <a:r>
              <a:rPr lang="pt-BR" sz="2000" i="1" dirty="0" err="1"/>
              <a:t>Spes</a:t>
            </a:r>
            <a:r>
              <a:rPr lang="pt-BR" sz="2000" dirty="0"/>
              <a:t>), indica como elementos a se ter presentes para uma convivência pacífica e para o progresso da paz: </a:t>
            </a:r>
            <a:r>
              <a:rPr lang="pt-BR" sz="2000" i="1" u="sng" dirty="0"/>
              <a:t>o respeito pela índole comunitária da vocação humana, a interdependência da pessoa humana e da sociedade humana; a promoção do bem comum; o respeito da pessoa humana; o respeito e amor pelos adversários; a igualdade essencial entre todas as pessoas; a superação da ética individualista; a responsabilidade e a participação social, e a solidariedade humana (n. 24-32). </a:t>
            </a:r>
            <a:endParaRPr lang="pt-BR" sz="2000" i="1" u="sng" dirty="0" smtClean="0"/>
          </a:p>
          <a:p>
            <a:r>
              <a:rPr lang="pt-BR" sz="2000" b="1" i="1" dirty="0" smtClean="0"/>
              <a:t>B) </a:t>
            </a:r>
            <a:r>
              <a:rPr lang="pt-BR" sz="2000" b="1" i="1" dirty="0" err="1" smtClean="0"/>
              <a:t>Pacem</a:t>
            </a:r>
            <a:r>
              <a:rPr lang="pt-BR" sz="2000" b="1" i="1" dirty="0" smtClean="0"/>
              <a:t> in </a:t>
            </a:r>
            <a:r>
              <a:rPr lang="pt-BR" sz="2000" b="1" i="1" dirty="0" err="1"/>
              <a:t>T</a:t>
            </a:r>
            <a:r>
              <a:rPr lang="pt-BR" sz="2000" b="1" i="1" dirty="0" err="1" smtClean="0"/>
              <a:t>erris</a:t>
            </a:r>
            <a:endParaRPr lang="pt-BR" sz="2000" b="1" i="1" dirty="0" smtClean="0"/>
          </a:p>
          <a:p>
            <a:r>
              <a:rPr lang="pt-BR" sz="2000" dirty="0"/>
              <a:t>São João XXIII, na </a:t>
            </a:r>
            <a:r>
              <a:rPr lang="pt-BR" sz="2000" dirty="0" smtClean="0"/>
              <a:t>Encíclica </a:t>
            </a:r>
            <a:r>
              <a:rPr lang="pt-BR" sz="2000" i="1" dirty="0" err="1"/>
              <a:t>Pacem</a:t>
            </a:r>
            <a:r>
              <a:rPr lang="pt-BR" sz="2000" i="1" dirty="0"/>
              <a:t> in </a:t>
            </a:r>
            <a:r>
              <a:rPr lang="pt-BR" sz="2000" i="1" dirty="0" err="1"/>
              <a:t>Terris</a:t>
            </a:r>
            <a:r>
              <a:rPr lang="pt-BR" sz="2000" i="1" dirty="0"/>
              <a:t>,</a:t>
            </a:r>
            <a:r>
              <a:rPr lang="pt-BR" sz="2000" dirty="0"/>
              <a:t> afirma que, em nosso tempo, </a:t>
            </a:r>
            <a:r>
              <a:rPr lang="pt-BR" sz="2000" u="sng" dirty="0"/>
              <a:t>não é racional que a guerra seja usada como instrumento da justiça </a:t>
            </a:r>
            <a:r>
              <a:rPr lang="pt-BR" sz="2000" dirty="0"/>
              <a:t>(cf. n. 67). Ele, que viveu de perto os horrores da guerra, cita Pio XII: “Com a paz nada se perde. Tudo, com a guerra, pode ser perdido” (n. 62). </a:t>
            </a:r>
          </a:p>
          <a:p>
            <a:endParaRPr lang="pt-BR" i="1" u="sng" dirty="0"/>
          </a:p>
          <a:p>
            <a:endParaRPr lang="pt-BR" dirty="0"/>
          </a:p>
        </p:txBody>
      </p:sp>
      <p:pic>
        <p:nvPicPr>
          <p:cNvPr id="13314" name="Picture 2" descr="Resultado de imagem para joão XX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090" y="2331720"/>
            <a:ext cx="3177120" cy="4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294" y="304357"/>
            <a:ext cx="8596668" cy="5657531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C) </a:t>
            </a:r>
            <a:r>
              <a:rPr lang="pt-BR" b="1" i="1" dirty="0" err="1" smtClean="0"/>
              <a:t>Populorum</a:t>
            </a:r>
            <a:r>
              <a:rPr lang="pt-BR" b="1" i="1" dirty="0" smtClean="0"/>
              <a:t> </a:t>
            </a:r>
            <a:r>
              <a:rPr lang="pt-BR" b="1" i="1" dirty="0" err="1" smtClean="0"/>
              <a:t>Progressio</a:t>
            </a:r>
            <a:endParaRPr lang="pt-BR" b="1" i="1" dirty="0" smtClean="0"/>
          </a:p>
          <a:p>
            <a:r>
              <a:rPr lang="pt-BR" dirty="0" smtClean="0"/>
              <a:t> </a:t>
            </a:r>
            <a:r>
              <a:rPr lang="pt-BR" dirty="0"/>
              <a:t>reafirma a completa exclusão da violência do ideal de sociedade coerente com a dignidade humana.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d) São </a:t>
            </a:r>
            <a:r>
              <a:rPr lang="pt-BR" b="1" dirty="0"/>
              <a:t>João Paulo </a:t>
            </a:r>
            <a:r>
              <a:rPr lang="pt-BR" b="1" dirty="0" smtClean="0"/>
              <a:t>II</a:t>
            </a:r>
          </a:p>
          <a:p>
            <a:pPr marL="0" indent="0">
              <a:buNone/>
            </a:pPr>
            <a:r>
              <a:rPr lang="pt-BR" dirty="0" smtClean="0"/>
              <a:t>Na </a:t>
            </a:r>
            <a:r>
              <a:rPr lang="pt-BR" dirty="0"/>
              <a:t>Mensagem para o Dia Mundial da Paz de 2002, recorda que “não há paz sem justiça, nem justiça sem perdão</a:t>
            </a:r>
            <a:r>
              <a:rPr lang="pt-BR" dirty="0" smtClean="0"/>
              <a:t>”.</a:t>
            </a:r>
          </a:p>
          <a:p>
            <a:pPr marL="0" indent="0">
              <a:buNone/>
            </a:pPr>
            <a:r>
              <a:rPr lang="pt-BR" b="1" dirty="0" smtClean="0"/>
              <a:t>e) Bento XVI</a:t>
            </a:r>
            <a:endParaRPr lang="pt-BR" b="1" dirty="0"/>
          </a:p>
          <a:p>
            <a:r>
              <a:rPr lang="pt-BR" dirty="0"/>
              <a:t>Na sua mensagem para o Dia Mundial da Paz de 2007, </a:t>
            </a:r>
            <a:r>
              <a:rPr lang="pt-BR" dirty="0" smtClean="0"/>
              <a:t>recorda  </a:t>
            </a:r>
            <a:r>
              <a:rPr lang="pt-BR" dirty="0"/>
              <a:t>que a raiz da ausência de paz está localizada no contexto da desigualdade social: “Na raiz de não poucas tensões que ameaçam a paz, estão certamente as inúmeras injustas desigualdades ainda tragicamente presentes no mundo. De entre elas são, por um lado, particularmente insidiosas as desigualdades no acesso a bens essenciais, como a comida, a água, a casa, a saúde; e, por outro lado, as contínuas desigualdades entre homem e mulher no exercício dos direitos humanos fundamentais”.</a:t>
            </a:r>
          </a:p>
        </p:txBody>
      </p:sp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4287580"/>
            <a:ext cx="3044953" cy="24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paulo 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955" y="0"/>
            <a:ext cx="2690558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Decálogo de Assis para a paz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3286" y="1538797"/>
            <a:ext cx="8596668" cy="4724843"/>
          </a:xfrm>
        </p:spPr>
        <p:txBody>
          <a:bodyPr>
            <a:normAutofit/>
          </a:bodyPr>
          <a:lstStyle/>
          <a:p>
            <a:r>
              <a:rPr lang="pt-BR" sz="2400" dirty="0"/>
              <a:t>S. João Paulo II por duas vezes convidou líderes religiosos para encontrarem-se em Assis em função da paz. No segundo desses encontros (2002) foi proclamado um decálogo de compromissos, o qual foi em seguida apresentado pelo papa na Carta a todos os chefes de governo do mundo (24 de janeiro de 2002). </a:t>
            </a:r>
            <a:endParaRPr lang="pt-BR" sz="2400" dirty="0" smtClean="0"/>
          </a:p>
          <a:p>
            <a:r>
              <a:rPr lang="pt-BR" sz="2400" dirty="0" smtClean="0"/>
              <a:t>No </a:t>
            </a:r>
            <a:r>
              <a:rPr lang="pt-BR" sz="2400" dirty="0"/>
              <a:t>decálogo estão presentes os grandes temas correlatos à paz, como a justiça, a solidariedade, o perdão, a </a:t>
            </a:r>
            <a:r>
              <a:rPr lang="pt-BR" sz="2400" dirty="0" smtClean="0"/>
              <a:t>educação</a:t>
            </a:r>
            <a:r>
              <a:rPr lang="pt-BR" sz="2400" dirty="0"/>
              <a:t>, o diálogo, o respeito, os direitos humanos, a atenção aos pobres e sofredores, a solidariedade e o perdão. Nesta Campanha da Fraternidade, atualizemos nosso empenho com esses </a:t>
            </a:r>
            <a:r>
              <a:rPr lang="pt-BR" sz="2400" dirty="0" smtClean="0"/>
              <a:t>compromissos			</a:t>
            </a:r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15364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72" y="4278688"/>
            <a:ext cx="3106038" cy="19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Franz </a:t>
            </a:r>
            <a:r>
              <a:rPr lang="pt-BR" dirty="0" err="1" smtClean="0"/>
              <a:t>Jägerstätter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55649"/>
            <a:ext cx="8596668" cy="4285714"/>
          </a:xfrm>
        </p:spPr>
        <p:txBody>
          <a:bodyPr>
            <a:normAutofit/>
          </a:bodyPr>
          <a:lstStyle/>
          <a:p>
            <a:r>
              <a:rPr lang="pt-BR" sz="2000" dirty="0"/>
              <a:t>Em 2007 foi </a:t>
            </a:r>
            <a:r>
              <a:rPr lang="pt-BR" sz="2000" dirty="0" smtClean="0"/>
              <a:t>beatificado </a:t>
            </a:r>
            <a:r>
              <a:rPr lang="pt-BR" sz="2000" dirty="0"/>
              <a:t>como mártir o leigo austríaco Franz </a:t>
            </a:r>
            <a:r>
              <a:rPr lang="pt-BR" sz="2000" dirty="0" err="1"/>
              <a:t>Jägerstätter</a:t>
            </a:r>
            <a:r>
              <a:rPr lang="pt-BR" sz="2000" dirty="0"/>
              <a:t>, casado e pai de família, que rejeitou prestar qualquer tipo de colaboração e de apoio aos nazistas. Ele recusou-se principalmente a pegar em armas em favor desse regime. Foi, por isso, condenado à morte e decapitado em 9 de agosto de 1943. Em seu testemunho se apresenta com vigor a atualidade do “Evangelho da paz” (</a:t>
            </a:r>
            <a:r>
              <a:rPr lang="pt-BR" sz="2000" dirty="0" err="1"/>
              <a:t>Ef</a:t>
            </a:r>
            <a:r>
              <a:rPr lang="pt-BR" sz="2000" dirty="0"/>
              <a:t> 6,15). Sua </a:t>
            </a:r>
            <a:r>
              <a:rPr lang="pt-BR" sz="2000" dirty="0" smtClean="0"/>
              <a:t>beatificação </a:t>
            </a:r>
            <a:r>
              <a:rPr lang="pt-BR" sz="2000" dirty="0"/>
              <a:t>repropõe o convite a resistir a toda forma de violência e a consagrar todos os esforços possíveis pela causa da paz. Seu martírio, como testemunho da fé cristã vivida de forma radical, confere grande força ao compromisso pela paz.</a:t>
            </a:r>
          </a:p>
        </p:txBody>
      </p:sp>
      <p:pic>
        <p:nvPicPr>
          <p:cNvPr id="16386" name="Picture 2" descr="Resultado de imagem para Franz Jägerstä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79" y="2286000"/>
            <a:ext cx="17716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FÉ REVELADA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OLHAMOS A REALIDADE A PARTIR DO DADO DA FÉ CRISTÃ</a:t>
            </a:r>
          </a:p>
          <a:p>
            <a:r>
              <a:rPr lang="pt-BR" sz="2400" dirty="0" smtClean="0"/>
              <a:t>UM FÉ REVELADA</a:t>
            </a:r>
          </a:p>
          <a:p>
            <a:r>
              <a:rPr lang="pt-BR" sz="2400" dirty="0" smtClean="0"/>
              <a:t>ETAPAS DA REVELAÇÃO</a:t>
            </a:r>
          </a:p>
          <a:p>
            <a:r>
              <a:rPr lang="pt-BR" sz="2400" dirty="0" smtClean="0"/>
              <a:t>CENTRALIDADE DA REVELAÇÃO: JESUS CRISTO</a:t>
            </a:r>
          </a:p>
          <a:p>
            <a:r>
              <a:rPr lang="pt-BR" sz="2400" dirty="0" smtClean="0"/>
              <a:t>A SAGRADA ESCRITURA</a:t>
            </a:r>
          </a:p>
          <a:p>
            <a:r>
              <a:rPr lang="pt-BR" sz="2400" dirty="0" smtClean="0"/>
              <a:t>TRADIÇÃO</a:t>
            </a:r>
          </a:p>
          <a:p>
            <a:r>
              <a:rPr lang="pt-BR" sz="2400" dirty="0" smtClean="0"/>
              <a:t>MAGISTÉRIO</a:t>
            </a:r>
            <a:endParaRPr lang="pt-BR" sz="2400" dirty="0"/>
          </a:p>
        </p:txBody>
      </p:sp>
      <p:pic>
        <p:nvPicPr>
          <p:cNvPr id="2052" name="Picture 4" descr="Resultado de imagem para deus se rev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72" y="3076067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Mártires da Caminhada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42" y="1930400"/>
            <a:ext cx="3356229" cy="2253818"/>
          </a:xfrm>
          <a:prstGeom prst="rect">
            <a:avLst/>
          </a:prstGeom>
        </p:spPr>
      </p:pic>
      <p:pic>
        <p:nvPicPr>
          <p:cNvPr id="17414" name="Picture 6" descr="Resultado de imagem para dom he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86" y="1930400"/>
            <a:ext cx="27241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Resultado de imagem para dom luc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84218"/>
            <a:ext cx="3619627" cy="23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Resultado de imagem para martires da america la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06" y="1769691"/>
            <a:ext cx="4104673" cy="22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Resultado de imagem para martires da caminhada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53" y="3985072"/>
            <a:ext cx="2363084" cy="27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Resultado de imagem para martires da caminh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1" y="4619131"/>
            <a:ext cx="2160175" cy="19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83" y="3521850"/>
            <a:ext cx="2857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Vós sóis todos irmãos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550" y="1270000"/>
            <a:ext cx="8596668" cy="5054027"/>
          </a:xfrm>
        </p:spPr>
        <p:txBody>
          <a:bodyPr>
            <a:noAutofit/>
          </a:bodyPr>
          <a:lstStyle/>
          <a:p>
            <a:r>
              <a:rPr lang="pt-BR" sz="2400" dirty="0"/>
              <a:t>A superação da violência</a:t>
            </a:r>
            <a:r>
              <a:rPr lang="pt-BR" sz="2400" i="1" dirty="0"/>
              <a:t> </a:t>
            </a:r>
            <a:r>
              <a:rPr lang="pt-BR" sz="2400" dirty="0"/>
              <a:t>começa pelo respeito à dignidade da pessoa humana, defendendo e promovendo a dignidade da vida humana em todas as etapas da existência, desde a fecundação até a morte natural, tratando o ser humano como fim e não como meio. A proposta é a </a:t>
            </a:r>
            <a:r>
              <a:rPr lang="pt-BR" sz="2400" i="1" dirty="0"/>
              <a:t>superação da violência.</a:t>
            </a:r>
            <a:r>
              <a:rPr lang="pt-BR" sz="2400" dirty="0"/>
              <a:t> Para concluir, bastam as palavras do Papa Francisco no encontro com os presidentes Abbas e Peres, no ano 2014: “Ouvimos uma chamada e devemos responder: a chamada a romper a espiral do ódio e da violência, a rompê-la com uma única palavra: “irmão”. Mas, para dizer esta palavra, devemos todos levantar os olhos ao Céu e reconhecer-nos filhos de um único Pai”.</a:t>
            </a:r>
          </a:p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72" y="3438144"/>
            <a:ext cx="3296412" cy="32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para aprofundar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Capítulo V da </a:t>
            </a:r>
            <a:r>
              <a:rPr lang="pt-BR" sz="2400" dirty="0" err="1" smtClean="0"/>
              <a:t>Gaudium</a:t>
            </a:r>
            <a:r>
              <a:rPr lang="pt-BR" sz="2400" dirty="0" smtClean="0"/>
              <a:t> et </a:t>
            </a:r>
            <a:r>
              <a:rPr lang="pt-BR" sz="2400" dirty="0" err="1" smtClean="0"/>
              <a:t>spes</a:t>
            </a:r>
            <a:endParaRPr lang="pt-BR" sz="2400" dirty="0" smtClean="0"/>
          </a:p>
          <a:p>
            <a:r>
              <a:rPr lang="pt-BR" sz="2400" dirty="0" smtClean="0"/>
              <a:t>Paz na terra – Papa João XXIII</a:t>
            </a:r>
          </a:p>
          <a:p>
            <a:r>
              <a:rPr lang="pt-BR" sz="2400" dirty="0" smtClean="0"/>
              <a:t>Doutrina Social da Igreja</a:t>
            </a:r>
          </a:p>
          <a:p>
            <a:r>
              <a:rPr lang="pt-BR" sz="2400" dirty="0" smtClean="0"/>
              <a:t>Mensagens dos Papas para o Dia Mundial da Paz</a:t>
            </a:r>
          </a:p>
          <a:p>
            <a:endParaRPr lang="pt-BR" sz="2400" dirty="0"/>
          </a:p>
          <a:p>
            <a:r>
              <a:rPr lang="pt-BR" sz="2400" dirty="0" smtClean="0"/>
              <a:t>Papa Francisco: </a:t>
            </a:r>
          </a:p>
          <a:p>
            <a:r>
              <a:rPr lang="pt-BR" sz="2400" dirty="0" smtClean="0"/>
              <a:t>A) Discurso na visita dos Presidentes Abas e Perez</a:t>
            </a:r>
          </a:p>
          <a:p>
            <a:r>
              <a:rPr lang="pt-BR" sz="2400" dirty="0" smtClean="0"/>
              <a:t>B) Mensagem para Dia Mundial da Paz do ano 2014</a:t>
            </a:r>
          </a:p>
        </p:txBody>
      </p:sp>
      <p:pic>
        <p:nvPicPr>
          <p:cNvPr id="19458" name="Picture 2" descr="Resultado de imagem para 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35" y="609600"/>
            <a:ext cx="3853967" cy="25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34846"/>
            <a:ext cx="8596668" cy="1320800"/>
          </a:xfrm>
        </p:spPr>
        <p:txBody>
          <a:bodyPr/>
          <a:lstStyle/>
          <a:p>
            <a:r>
              <a:rPr lang="pt-BR" dirty="0" smtClean="0"/>
              <a:t>Iluminar minha caminhada com a Palavra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55646"/>
            <a:ext cx="9890732" cy="5114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No Grupo:</a:t>
            </a:r>
          </a:p>
          <a:p>
            <a:r>
              <a:rPr lang="pt-BR" sz="2000" dirty="0" smtClean="0"/>
              <a:t>1- Fazer silêncio pedir a graça do Espírito Santo</a:t>
            </a:r>
          </a:p>
          <a:p>
            <a:r>
              <a:rPr lang="pt-BR" sz="2000" dirty="0" smtClean="0"/>
              <a:t>2- Ler o Texto: </a:t>
            </a:r>
            <a:r>
              <a:rPr lang="pt-BR" sz="2000" dirty="0" err="1" smtClean="0"/>
              <a:t>Mt</a:t>
            </a:r>
            <a:r>
              <a:rPr lang="pt-BR" sz="2000" dirty="0" smtClean="0"/>
              <a:t> 5, 38-48</a:t>
            </a:r>
          </a:p>
          <a:p>
            <a:r>
              <a:rPr lang="pt-BR" sz="2000" dirty="0" smtClean="0"/>
              <a:t>3- Fazer silêncio. Depois cada repete uma Palavra ou frase que mais chamou atenção.</a:t>
            </a:r>
          </a:p>
          <a:p>
            <a:r>
              <a:rPr lang="pt-BR" sz="2000" dirty="0" smtClean="0"/>
              <a:t>4- Abrir uma reflexão em grupo:</a:t>
            </a:r>
          </a:p>
          <a:p>
            <a:r>
              <a:rPr lang="pt-BR" sz="2000" dirty="0" smtClean="0"/>
              <a:t>A) como a Palavra de Jesus pode ser atualizada em minha vida pessoal e na comunidade/ grupo que eu participo?</a:t>
            </a:r>
          </a:p>
          <a:p>
            <a:r>
              <a:rPr lang="pt-BR" sz="2000" dirty="0" smtClean="0"/>
              <a:t>B) que passos concretos eu quero dar para ser uma Igreja em saída, misericordiosa, samaritana para assim construir a cultura da paz?</a:t>
            </a:r>
          </a:p>
          <a:p>
            <a:r>
              <a:rPr lang="pt-BR" sz="2000" dirty="0" smtClean="0"/>
              <a:t>5- Depois da partilha fazer um momento de preces, cada um reze por uma situação de violência.</a:t>
            </a:r>
          </a:p>
          <a:p>
            <a:r>
              <a:rPr lang="pt-BR" sz="2000" dirty="0" smtClean="0"/>
              <a:t>6- terminam juntos com a oração do Pai- nosso e o abraço da paz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437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SAGRADA ESCRITURA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62457"/>
            <a:ext cx="8596668" cy="4678906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A violência é um tema abundante na Sagrada Escritura, sobretudo no AT. </a:t>
            </a:r>
            <a:endParaRPr lang="pt-BR" sz="2000" dirty="0" smtClean="0"/>
          </a:p>
          <a:p>
            <a:r>
              <a:rPr lang="pt-BR" sz="2000" dirty="0" smtClean="0"/>
              <a:t>Nela </a:t>
            </a:r>
            <a:r>
              <a:rPr lang="pt-BR" sz="2000" dirty="0"/>
              <a:t>encontram-se fortes denúncias dos danos provocados pela violência</a:t>
            </a:r>
            <a:r>
              <a:rPr lang="pt-BR" sz="2000" dirty="0" smtClean="0"/>
              <a:t>,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proibições de atos violentos e condenação de pessoas por atitudes violentas. </a:t>
            </a:r>
            <a:endParaRPr lang="pt-BR" sz="2000" dirty="0" smtClean="0"/>
          </a:p>
          <a:p>
            <a:r>
              <a:rPr lang="pt-BR" sz="2000" dirty="0" smtClean="0"/>
              <a:t>São </a:t>
            </a:r>
            <a:r>
              <a:rPr lang="pt-BR" sz="2000" dirty="0"/>
              <a:t>frequentes as perguntas sobre o porquê da presença de tanta violência que contrastam com prescrições e sugestões de atos violentos punitivos na busca de estabelecer a justiça. </a:t>
            </a:r>
            <a:endParaRPr lang="pt-BR" sz="2000" dirty="0" smtClean="0"/>
          </a:p>
          <a:p>
            <a:r>
              <a:rPr lang="pt-BR" sz="2000" dirty="0" smtClean="0"/>
              <a:t>O </a:t>
            </a:r>
            <a:r>
              <a:rPr lang="pt-BR" sz="2000" dirty="0"/>
              <a:t>amadurecimento dessa problemática percorre todo o trajeto da revelação e precisa ser entendido na progressividade da revelação onde uma leitura </a:t>
            </a:r>
            <a:r>
              <a:rPr lang="pt-BR" sz="2000" dirty="0" smtClean="0"/>
              <a:t>superficial </a:t>
            </a:r>
            <a:r>
              <a:rPr lang="pt-BR" sz="2000" dirty="0"/>
              <a:t>poderia comprometer até a imagem de Deus dentro do cristianismo. </a:t>
            </a:r>
            <a:r>
              <a:rPr lang="pt-BR" sz="2000" b="1" dirty="0" smtClean="0"/>
              <a:t>[ENVENENAMENTO DA IMAGEM DE DEUS]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785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475488"/>
            <a:ext cx="8596668" cy="556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A exposição que segue será dividida em duas partes:</a:t>
            </a:r>
            <a:r>
              <a:rPr lang="pt-BR" sz="2400" dirty="0"/>
              <a:t> </a:t>
            </a:r>
            <a:endParaRPr lang="pt-BR" sz="2400" dirty="0" smtClean="0"/>
          </a:p>
          <a:p>
            <a:r>
              <a:rPr lang="pt-BR" sz="2400" dirty="0" smtClean="0"/>
              <a:t>1- 	uma </a:t>
            </a:r>
            <a:r>
              <a:rPr lang="pt-BR" sz="2400" dirty="0"/>
              <a:t>abordagem do tema no AT e outra no NT. Esta divisão é apenas pedagógica já que mesmo o AT possui elementos </a:t>
            </a:r>
            <a:r>
              <a:rPr lang="pt-BR" sz="2400" dirty="0" smtClean="0"/>
              <a:t>suficientes </a:t>
            </a:r>
            <a:r>
              <a:rPr lang="pt-BR" sz="2400" dirty="0"/>
              <a:t>para demonstrar que Deus sendo misericórdia não se coloca ao lado da violência e estabelece caminhos para superá-la. </a:t>
            </a:r>
            <a:endParaRPr lang="pt-BR" sz="2400" dirty="0" smtClean="0"/>
          </a:p>
          <a:p>
            <a:r>
              <a:rPr lang="pt-BR" sz="2400" dirty="0" smtClean="0"/>
              <a:t>No </a:t>
            </a:r>
            <a:r>
              <a:rPr lang="pt-BR" sz="2400" dirty="0"/>
              <a:t>entanto, o NT culminará na </a:t>
            </a:r>
            <a:r>
              <a:rPr lang="pt-BR" sz="2400" u="sng" dirty="0"/>
              <a:t>resposta </a:t>
            </a:r>
            <a:r>
              <a:rPr lang="pt-BR" sz="2400" u="sng" dirty="0" smtClean="0"/>
              <a:t>definitiva </a:t>
            </a:r>
            <a:r>
              <a:rPr lang="pt-BR" sz="2400" u="sng" dirty="0"/>
              <a:t>de Deus para violência</a:t>
            </a:r>
            <a:r>
              <a:rPr lang="pt-BR" sz="2400" dirty="0"/>
              <a:t>. Os dois testamentos testemunham a mesma tensão entre violência e não violência e a busca de sua superação apresentando também o sofrimento das pessoas vítimas da violência, bem como pessoas que depois de vítimas tornam-se violentos na busca de vingança que precisa ser superada.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3074" name="Picture 2" descr="Resultado de imagem para fé crist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12" y="100584"/>
            <a:ext cx="2670936" cy="30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violência do Antigo Testamento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16429"/>
            <a:ext cx="9664530" cy="523951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- </a:t>
            </a:r>
            <a:r>
              <a:rPr lang="pt-BR" sz="2000" dirty="0" smtClean="0"/>
              <a:t>Origem: Ser humano criado a imagem e semelhança</a:t>
            </a:r>
          </a:p>
          <a:p>
            <a:r>
              <a:rPr lang="pt-BR" sz="2000" dirty="0" smtClean="0"/>
              <a:t>Criado para Alteridade</a:t>
            </a:r>
          </a:p>
          <a:p>
            <a:r>
              <a:rPr lang="pt-BR" sz="2000" dirty="0" smtClean="0"/>
              <a:t>A falta da alteridade leva ao principio da violência</a:t>
            </a:r>
          </a:p>
          <a:p>
            <a:r>
              <a:rPr lang="pt-BR" sz="2000" dirty="0" smtClean="0"/>
              <a:t>Fratricídio: matar o irmão.</a:t>
            </a:r>
          </a:p>
          <a:p>
            <a:r>
              <a:rPr lang="pt-BR" sz="2000" dirty="0" smtClean="0"/>
              <a:t>Todo tipo de violência é a renovação do gesto de matar Abel.</a:t>
            </a:r>
          </a:p>
          <a:p>
            <a:r>
              <a:rPr lang="pt-BR" sz="2000" dirty="0" smtClean="0"/>
              <a:t>Abel morre de novo em cada vítima da violência</a:t>
            </a:r>
          </a:p>
          <a:p>
            <a:r>
              <a:rPr lang="pt-BR" sz="2000" dirty="0" smtClean="0"/>
              <a:t>O mal se espalha</a:t>
            </a:r>
            <a:r>
              <a:rPr lang="pt-BR" sz="2000" dirty="0"/>
              <a:t>: O crescimento da maldade entre os homens deixará consequências em toda a criação que sofrerá o dilúvio como uma tentativa de reinicio da criação. Trata-se de um caos cósmico, mas sua motivação é o caos existente no coração do homem exteriorizado na multiplicação da maldade e da </a:t>
            </a:r>
            <a:r>
              <a:rPr lang="pt-BR" sz="2000" dirty="0" smtClean="0"/>
              <a:t>violência</a:t>
            </a:r>
          </a:p>
          <a:p>
            <a:r>
              <a:rPr lang="pt-BR" sz="2000" dirty="0" smtClean="0"/>
              <a:t>História de Noé é a sequência do Fratricídio.</a:t>
            </a:r>
          </a:p>
          <a:p>
            <a:r>
              <a:rPr lang="pt-BR" sz="2000" dirty="0" smtClean="0"/>
              <a:t>Pecado = bomba nuclear destrói tudo e todos.</a:t>
            </a:r>
          </a:p>
          <a:p>
            <a:r>
              <a:rPr lang="pt-BR" sz="2000" dirty="0" smtClean="0"/>
              <a:t>O que foi criado para o bem é instrumentalizado para o mal	.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48" y="1006474"/>
            <a:ext cx="3818191" cy="26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lei do Talião e o decálogo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582" y="1429069"/>
            <a:ext cx="8596668" cy="4971731"/>
          </a:xfrm>
        </p:spPr>
        <p:txBody>
          <a:bodyPr>
            <a:noAutofit/>
          </a:bodyPr>
          <a:lstStyle/>
          <a:p>
            <a:r>
              <a:rPr lang="pt-BR" sz="2400" dirty="0" smtClean="0"/>
              <a:t>Como exigir justiça diante do mal recebido?</a:t>
            </a:r>
          </a:p>
          <a:p>
            <a:r>
              <a:rPr lang="pt-BR" sz="2400" dirty="0" smtClean="0"/>
              <a:t>De forma a destruir?</a:t>
            </a:r>
          </a:p>
          <a:p>
            <a:r>
              <a:rPr lang="pt-BR" sz="2400" dirty="0" smtClean="0"/>
              <a:t>De forma equiparada =  lei de talião</a:t>
            </a:r>
          </a:p>
          <a:p>
            <a:r>
              <a:rPr lang="pt-BR" sz="2400" dirty="0" smtClean="0"/>
              <a:t>Lei de talião como tentativa de frear a vingança</a:t>
            </a:r>
          </a:p>
          <a:p>
            <a:r>
              <a:rPr lang="pt-BR" sz="2400" dirty="0" smtClean="0"/>
              <a:t>A Regra de ouro: </a:t>
            </a:r>
            <a:r>
              <a:rPr lang="pt-BR" sz="2400" b="1" dirty="0"/>
              <a:t>se amarmos aqueles que nos amam, esta não é a não-violência. A não-violência é amar aqueles que nos odeiam. </a:t>
            </a:r>
            <a:r>
              <a:rPr lang="pt-BR" sz="1600" i="1" dirty="0" smtClean="0"/>
              <a:t>(Comentário a Regra de ouro de Chiara </a:t>
            </a:r>
            <a:r>
              <a:rPr lang="pt-BR" sz="1600" i="1" dirty="0" err="1" smtClean="0"/>
              <a:t>Lubich</a:t>
            </a:r>
            <a:r>
              <a:rPr lang="pt-BR" sz="1600" i="1" dirty="0" smtClean="0"/>
              <a:t> num encontro com budistas)</a:t>
            </a:r>
            <a:endParaRPr lang="pt-BR" sz="1600" i="1" dirty="0"/>
          </a:p>
        </p:txBody>
      </p:sp>
      <p:pic>
        <p:nvPicPr>
          <p:cNvPr id="5122" name="Picture 2" descr="Resultado de imagem para lei de tali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47" y="787399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35025"/>
            <a:ext cx="9490794" cy="5404104"/>
          </a:xfrm>
        </p:spPr>
        <p:txBody>
          <a:bodyPr>
            <a:noAutofit/>
          </a:bodyPr>
          <a:lstStyle/>
          <a:p>
            <a:r>
              <a:rPr lang="pt-BR" sz="2000" dirty="0" smtClean="0"/>
              <a:t>Os profetas foram os que mais refletiram a temática da violência</a:t>
            </a:r>
          </a:p>
          <a:p>
            <a:r>
              <a:rPr lang="pt-BR" sz="2000" dirty="0"/>
              <a:t>foram perseguidos e feitos objetos de intimidação, alvos de diversos tipos de violência. </a:t>
            </a:r>
            <a:endParaRPr lang="pt-BR" sz="2000" dirty="0" smtClean="0"/>
          </a:p>
          <a:p>
            <a:r>
              <a:rPr lang="pt-BR" sz="2000" dirty="0" smtClean="0"/>
              <a:t>O </a:t>
            </a:r>
            <a:r>
              <a:rPr lang="pt-BR" sz="2000" dirty="0"/>
              <a:t>caso mais conhecido é o de Jeremias que as autoridades religiosas quiseram matar (Jr 26), mantiveram prisioneiro em uma cisterna (Jr 37-38). 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/>
              <a:t>Elias teve que fugir para o deserto (1Re 19,2). </a:t>
            </a:r>
            <a:endParaRPr lang="pt-BR" sz="2000" dirty="0" smtClean="0"/>
          </a:p>
          <a:p>
            <a:r>
              <a:rPr lang="pt-BR" sz="2000" dirty="0" smtClean="0"/>
              <a:t>Amós </a:t>
            </a:r>
            <a:r>
              <a:rPr lang="pt-BR" sz="2000" dirty="0"/>
              <a:t>foi expulso do santuário de Betel (</a:t>
            </a:r>
            <a:r>
              <a:rPr lang="pt-BR" sz="2000" dirty="0" err="1"/>
              <a:t>Am</a:t>
            </a:r>
            <a:r>
              <a:rPr lang="pt-BR" sz="2000" dirty="0"/>
              <a:t> 7,10-17) 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O discurso dos profetas sobre a violência é concreto. </a:t>
            </a:r>
            <a:endParaRPr lang="pt-BR" sz="2000" dirty="0" smtClean="0"/>
          </a:p>
          <a:p>
            <a:r>
              <a:rPr lang="pt-BR" sz="2000" dirty="0"/>
              <a:t>Eles foram testemunhas privilegiadas das violências cometidas pelo seu povo e das injustiças contra os mais fracos. </a:t>
            </a:r>
            <a:endParaRPr lang="pt-BR" sz="2000" dirty="0" smtClean="0"/>
          </a:p>
          <a:p>
            <a:r>
              <a:rPr lang="pt-BR" sz="2000" dirty="0" smtClean="0"/>
              <a:t>Eles </a:t>
            </a:r>
            <a:r>
              <a:rPr lang="pt-BR" sz="2000" dirty="0"/>
              <a:t>são unanimes em denunciar o uso da violência e da opressão pelo povo de Israel e pelos povos vizinhos. Falam sobre o direito e a justiça em relação aos pobres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(</a:t>
            </a:r>
            <a:r>
              <a:rPr lang="pt-BR" sz="2000" dirty="0" err="1" smtClean="0"/>
              <a:t>Am</a:t>
            </a:r>
            <a:r>
              <a:rPr lang="pt-BR" sz="2000" dirty="0" smtClean="0"/>
              <a:t> 5,24 ; </a:t>
            </a:r>
            <a:r>
              <a:rPr lang="pt-BR" sz="2000" dirty="0" err="1" smtClean="0"/>
              <a:t>Mq</a:t>
            </a:r>
            <a:r>
              <a:rPr lang="pt-BR" sz="2000" dirty="0" smtClean="0"/>
              <a:t> 6,8 ; </a:t>
            </a:r>
            <a:r>
              <a:rPr lang="pt-BR" sz="2000" dirty="0" err="1" smtClean="0"/>
              <a:t>Is</a:t>
            </a:r>
            <a:r>
              <a:rPr lang="pt-BR" sz="2000" dirty="0" smtClean="0"/>
              <a:t> 58,6-7 ; Jr 7,3-5)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038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198" y="843853"/>
            <a:ext cx="8596668" cy="3880773"/>
          </a:xfrm>
        </p:spPr>
        <p:txBody>
          <a:bodyPr>
            <a:normAutofit/>
          </a:bodyPr>
          <a:lstStyle/>
          <a:p>
            <a:r>
              <a:rPr lang="pt-BR" sz="2000" dirty="0"/>
              <a:t>Para além da denúncia, os profetas convidam seus contemporâneos a </a:t>
            </a:r>
            <a:r>
              <a:rPr lang="pt-BR" sz="2000" dirty="0" smtClean="0"/>
              <a:t> </a:t>
            </a:r>
            <a:r>
              <a:rPr lang="pt-BR" sz="2000" dirty="0"/>
              <a:t>uma radical conversão convidando a prática da justiça e da compaixão: (</a:t>
            </a:r>
            <a:r>
              <a:rPr lang="pt-BR" sz="2000" dirty="0" err="1"/>
              <a:t>Am</a:t>
            </a:r>
            <a:r>
              <a:rPr lang="pt-BR" sz="2000" dirty="0"/>
              <a:t> 5,24; Jr 22,3</a:t>
            </a:r>
            <a:r>
              <a:rPr lang="pt-BR" sz="2000" dirty="0" smtClean="0"/>
              <a:t>).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Uma consideração especial merece o profeta Isaias com a visão de um mundo que renunciará à guerra e seus instrumentos de violência e, assim, poderá gozar da paz sem limites: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b="1" dirty="0" smtClean="0"/>
              <a:t>“</a:t>
            </a:r>
            <a:r>
              <a:rPr lang="pt-BR" sz="2000" b="1" dirty="0"/>
              <a:t>Lavai-vos, limpai-vos, tirai da minha vista as injustiças que praticais. Parai de fazer o mal, aprendei a fazer o bem, buscai o que é correto, defendei o direito do oprimido, fazei justiça para o órfão, defendei a causa da viúva” </a:t>
            </a:r>
            <a:r>
              <a:rPr lang="pt-BR" sz="2000" dirty="0"/>
              <a:t>(</a:t>
            </a:r>
            <a:r>
              <a:rPr lang="pt-BR" sz="2000" dirty="0" err="1"/>
              <a:t>Is</a:t>
            </a:r>
            <a:r>
              <a:rPr lang="pt-BR" sz="2000" dirty="0"/>
              <a:t> 1,16-17); </a:t>
            </a: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71" y="4103369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Sapienciais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1886" y="1456501"/>
            <a:ext cx="8596668" cy="4889435"/>
          </a:xfrm>
        </p:spPr>
        <p:txBody>
          <a:bodyPr>
            <a:noAutofit/>
          </a:bodyPr>
          <a:lstStyle/>
          <a:p>
            <a:r>
              <a:rPr lang="pt-BR" sz="2400" dirty="0" smtClean="0"/>
              <a:t>Temas cotidianos: amizade, inveja, fofoca, vingança...</a:t>
            </a:r>
          </a:p>
          <a:p>
            <a:r>
              <a:rPr lang="pt-BR" sz="2400" dirty="0" smtClean="0"/>
              <a:t>Excluem </a:t>
            </a:r>
            <a:r>
              <a:rPr lang="pt-BR" sz="2400" dirty="0"/>
              <a:t>qualquer uso de violência, bem como qualquer tipo de cumplicidade com aqueles que dela se utilizam. Alguns fortes exemplos podem ser lidos em: “Não trames o mal contra o amigo, quando ele vive contigo cheio de confiança. Não abras processo contra alguém sem motivo, se não te fez mal algum! Não invejes a pessoa injusta e não imites nenhuma de suas atitudes, pois o Senhor detesta o perverso” (</a:t>
            </a:r>
            <a:r>
              <a:rPr lang="pt-BR" sz="2400" dirty="0" err="1"/>
              <a:t>Pr</a:t>
            </a:r>
            <a:r>
              <a:rPr lang="pt-BR" sz="2400" dirty="0"/>
              <a:t> 3,29- 32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Jonas como modelo de homem da paz</a:t>
            </a:r>
          </a:p>
          <a:p>
            <a:r>
              <a:rPr lang="pt-BR" sz="2400" dirty="0" smtClean="0"/>
              <a:t>Retomam a reflexão da amizade do ser humano com Deus e entre si.</a:t>
            </a:r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57" y="3026664"/>
            <a:ext cx="2902743" cy="1935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2349</Words>
  <Application>Microsoft Office PowerPoint</Application>
  <PresentationFormat>Widescreen</PresentationFormat>
  <Paragraphs>120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Facetado</vt:lpstr>
      <vt:lpstr>Campanha da Fraternidade 2018</vt:lpstr>
      <vt:lpstr>A FÉ REVELADA</vt:lpstr>
      <vt:lpstr>SAGRADA ESCRITURA</vt:lpstr>
      <vt:lpstr>Apresentação do PowerPoint</vt:lpstr>
      <vt:lpstr>A violência do Antigo Testamento </vt:lpstr>
      <vt:lpstr>A lei do Talião e o decálogo</vt:lpstr>
      <vt:lpstr>Profetas</vt:lpstr>
      <vt:lpstr>Apresentação do PowerPoint</vt:lpstr>
      <vt:lpstr>Sapienciais</vt:lpstr>
      <vt:lpstr>Violência no Novo Testamento</vt:lpstr>
      <vt:lpstr>O mais antigo relato é de violência </vt:lpstr>
      <vt:lpstr>Apresentação do PowerPoint</vt:lpstr>
      <vt:lpstr>A violência brota do coração do homem</vt:lpstr>
      <vt:lpstr>O Filho vence a violência pelo dom de si</vt:lpstr>
      <vt:lpstr>A Igreja convida a vencer a violência</vt:lpstr>
      <vt:lpstr>Apresentação do PowerPoint</vt:lpstr>
      <vt:lpstr>Apresentação do PowerPoint</vt:lpstr>
      <vt:lpstr>Decálogo de Assis para a paz</vt:lpstr>
      <vt:lpstr>Franz Jägerstätter</vt:lpstr>
      <vt:lpstr>Mártires da Caminhada</vt:lpstr>
      <vt:lpstr>Vós sóis todos irmãos</vt:lpstr>
      <vt:lpstr>Fontes para aprofundar</vt:lpstr>
      <vt:lpstr>Iluminar minha caminhada com a Palavra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da Fraternidade 2018</dc:title>
  <dc:creator>ADM</dc:creator>
  <cp:lastModifiedBy>ADM</cp:lastModifiedBy>
  <cp:revision>24</cp:revision>
  <dcterms:created xsi:type="dcterms:W3CDTF">2017-08-22T22:43:34Z</dcterms:created>
  <dcterms:modified xsi:type="dcterms:W3CDTF">2017-12-09T01:52:44Z</dcterms:modified>
</cp:coreProperties>
</file>